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8" r:id="rId6"/>
    <p:sldId id="269" r:id="rId7"/>
    <p:sldId id="271" r:id="rId8"/>
    <p:sldId id="272" r:id="rId9"/>
    <p:sldId id="273" r:id="rId10"/>
    <p:sldId id="270" r:id="rId11"/>
    <p:sldId id="277" r:id="rId12"/>
    <p:sldId id="278" r:id="rId13"/>
    <p:sldId id="276" r:id="rId14"/>
    <p:sldId id="266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B7"/>
    <a:srgbClr val="1AC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9"/>
    <p:restoredTop sz="76866"/>
  </p:normalViewPr>
  <p:slideViewPr>
    <p:cSldViewPr snapToGrid="0">
      <p:cViewPr varScale="1">
        <p:scale>
          <a:sx n="116" d="100"/>
          <a:sy n="116" d="100"/>
        </p:scale>
        <p:origin x="1074" y="102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45086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6532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412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Задачи:2017 год : Проведение контроля строительно-монтажных работ 1-3 модулей,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проведениеконтроля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пусконаладочных работ 1-3 модулей,,.2018 год: Проведение контроля строительно-монтажных работ 4-5 модулей, проведение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контроляпусконаладочных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работ 4-5 модулей, проведение комплексных испытаний всего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инженерногооборудования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ЦОД.</a:t>
            </a:r>
            <a:b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Реализация:2017 год: Команда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ОМКсервис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» совместно с Генеральным подрядчиком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Инсистемс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»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истроительной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компанией «MCM» провела комплекс мер по контролю строительно-монтажных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ипусконаладочных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работ. После чего, нашими специалистами были организованы испытания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всехинженерных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систем объекта в отдельности, а позднее комплексные испытания. По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результатампроведения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испытаний МегаЦод2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Сколково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Сбербанка получил престижный сертификат UI Design.2018 год: Команда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ОМКсервис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была выбрана для проведения комплексных испытаний 4-5модулей Мега ЦОД 2 ».Контакты для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Сайт:https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://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sk.ru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archive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/2017/12/18/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sberbank-otkryl-v-skolkovo-samyy-bolshoy-v-rossii-cod.aspx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113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Реализация:Команда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ОМКсервис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» в партнерстве с Шнайдер Электрик в рамках внедрения DCIM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провелааудит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инженерного оборудования обоих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МегаЦодов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и Работы ведутся по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настоящиймомент.Контакты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для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связи:Андрей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Ивашов –компании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Schneider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Electric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618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5415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175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896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5659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620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733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503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753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2746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Описание:Центр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обработки данных «Компрессор» - один из трех объектов на территории России, которые имеют сертификат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Tier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III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Uptime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Institute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и единственный коммерческий ЦОД с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такимсертификатом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предоставляющий облачные сервисы. 8 МВТ установленной мощности, 800стойкомест. Сертификат UI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Tier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 OS GOLD. Задачи:2014 год : год: Команда наших специалистов провела внедрение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WebTMA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позволило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повыситьуровень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эксплуатации и получить престижный сертификат UI.2018: Команда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ОМКсервис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провела пре-аудит по сертификации UI, выявила ряд недостатков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ипредложила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меры по их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решению.Контакты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для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Сайт:https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://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www.croc.ru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cod-autsourcing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dc_network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compressor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022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433197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/>
        </p:nvSpPr>
        <p:spPr>
          <a:xfrm>
            <a:off x="2746648" y="1772293"/>
            <a:ext cx="457200" cy="93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9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 dirty="0">
                <a:solidFill>
                  <a:srgbClr val="31334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000" b="0" i="0" u="none" strike="noStrike" cap="none" dirty="0">
              <a:solidFill>
                <a:srgbClr val="3133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907704" y="314131"/>
            <a:ext cx="6629400" cy="16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22B"/>
              </a:buClr>
              <a:buSzPts val="6600"/>
              <a:buFont typeface="Arial"/>
              <a:buNone/>
              <a:defRPr sz="6600" b="0" i="0" u="none" strike="noStrike" cap="none">
                <a:solidFill>
                  <a:srgbClr val="21222B"/>
                </a:solidFill>
                <a:latin typeface="DINCyr-Bold"/>
                <a:ea typeface="Arial"/>
                <a:cs typeface="DINCyr-Bold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3059832" y="1934310"/>
            <a:ext cx="54726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21222B"/>
              </a:buClr>
              <a:buSzPts val="1260"/>
              <a:buFont typeface="Noto Sans Symbols"/>
              <a:buNone/>
              <a:defRPr sz="2100" b="0" i="0" u="none" strike="noStrike" cap="none">
                <a:solidFill>
                  <a:srgbClr val="21222B"/>
                </a:solidFill>
                <a:latin typeface="DINCyr-Regular"/>
                <a:ea typeface="Arial"/>
                <a:cs typeface="DINCyr-Regular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DINCyr-Light"/>
                <a:ea typeface="Arial"/>
                <a:cs typeface="DINCyr-Light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DINCyr-Light"/>
                <a:ea typeface="Arial"/>
                <a:cs typeface="DINCyr-Light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DINCyr-Light"/>
                <a:ea typeface="Arial"/>
                <a:cs typeface="DINCyr-Light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/>
          </a:p>
        </p:txBody>
      </p:sp>
      <p:pic>
        <p:nvPicPr>
          <p:cNvPr id="24" name="Shape 24" descr="C:\Users\VZhirnov\Desktop\Cube_OMK_newedition_gray.png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28791" y="750957"/>
            <a:ext cx="1062891" cy="118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 descr="Asset 17@1.5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" y="4299942"/>
            <a:ext cx="9143999" cy="52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2133600" y="514351"/>
            <a:ext cx="609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0861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DINCyr-Regular"/>
                <a:ea typeface="Arial"/>
                <a:cs typeface="DINCyr-Regular"/>
                <a:sym typeface="Arial"/>
              </a:defRPr>
            </a:lvl1pPr>
            <a:lvl2pPr marL="914400" marR="0" lvl="1" indent="-30099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3369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193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193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194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194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77240" y="36576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DINCyr-Bold"/>
                <a:ea typeface="Arial"/>
                <a:cs typeface="DINCyr-Bold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DINCyr-Light"/>
                <a:ea typeface="Arial"/>
                <a:cs typeface="DINCyr-Light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DINCyr-Light"/>
                <a:ea typeface="Arial"/>
                <a:cs typeface="DINCyr-Light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DINCyr-Light"/>
                <a:ea typeface="Arial"/>
                <a:cs typeface="DINCyr-Light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Заголовок раздела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1"/>
            <a:ext cx="9144000" cy="4353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DINCyr-Light"/>
                <a:ea typeface="Arial"/>
                <a:cs typeface="DINCyr-Light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DINCyr-Light"/>
                <a:ea typeface="Arial"/>
                <a:cs typeface="DINCyr-Light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DINCyr-Light"/>
                <a:ea typeface="Arial"/>
                <a:cs typeface="DINCyr-Light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539552" y="249492"/>
            <a:ext cx="8064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22B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21222B"/>
                </a:solidFill>
                <a:latin typeface="DINCyr-Bold"/>
                <a:ea typeface="Arial"/>
                <a:cs typeface="DINCyr-Bold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341120" y="496483"/>
            <a:ext cx="3273600" cy="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1344168" y="1028700"/>
            <a:ext cx="3276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718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029200" y="496483"/>
            <a:ext cx="3273600" cy="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5029200" y="1028700"/>
            <a:ext cx="32736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718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1056640" y="390144"/>
            <a:ext cx="457200" cy="6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780280" y="390144"/>
            <a:ext cx="457200" cy="6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777240" y="36576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5328920" y="1330941"/>
            <a:ext cx="45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38200" y="514351"/>
            <a:ext cx="43434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2004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Noto Sans Symbols"/>
              <a:buChar char="❧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Char char="❧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Char char="❧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715000" y="514351"/>
            <a:ext cx="25908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77240" y="36576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1219200" y="459581"/>
            <a:ext cx="6705600" cy="1910250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743200" y="2589785"/>
            <a:ext cx="5029200" cy="54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2435352" y="2498598"/>
            <a:ext cx="457200" cy="6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77240" y="36576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777240" y="36576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3714749" y="-1066800"/>
            <a:ext cx="2628900" cy="5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099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3369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193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193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194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194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 rot="5400000">
            <a:off x="-266700" y="1333501"/>
            <a:ext cx="38862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 rot="5400000">
            <a:off x="3695700" y="-285749"/>
            <a:ext cx="3429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099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3369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193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193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194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194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A495D">
                  <a:alpha val="35294"/>
                </a:srgbClr>
              </a:gs>
              <a:gs pos="100000">
                <a:srgbClr val="424456">
                  <a:alpha val="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"/>
          <p:cNvSpPr/>
          <p:nvPr/>
        </p:nvSpPr>
        <p:spPr>
          <a:xfrm rot="-1875706">
            <a:off x="1373205" y="778856"/>
            <a:ext cx="7240597" cy="4280187"/>
          </a:xfrm>
          <a:prstGeom prst="ellipse">
            <a:avLst/>
          </a:prstGeom>
          <a:gradFill>
            <a:gsLst>
              <a:gs pos="0">
                <a:srgbClr val="9CBDD2">
                  <a:alpha val="6274"/>
                </a:srgbClr>
              </a:gs>
              <a:gs pos="58000">
                <a:srgbClr val="424456">
                  <a:alpha val="0"/>
                </a:srgbClr>
              </a:gs>
              <a:gs pos="100000">
                <a:srgbClr val="42445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/>
          <p:nvPr/>
        </p:nvSpPr>
        <p:spPr>
          <a:xfrm rot="-1875678">
            <a:off x="3277981" y="87676"/>
            <a:ext cx="6479338" cy="3566083"/>
          </a:xfrm>
          <a:prstGeom prst="ellipse">
            <a:avLst/>
          </a:prstGeom>
          <a:gradFill>
            <a:gsLst>
              <a:gs pos="0">
                <a:srgbClr val="9CBDD2">
                  <a:alpha val="7450"/>
                </a:srgbClr>
              </a:gs>
              <a:gs pos="58000">
                <a:srgbClr val="424456">
                  <a:alpha val="0"/>
                </a:srgbClr>
              </a:gs>
              <a:gs pos="100000">
                <a:srgbClr val="42445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777240" y="3657600"/>
            <a:ext cx="7543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Arial"/>
              <a:buNone/>
              <a:def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33600" y="514351"/>
            <a:ext cx="6096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0861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099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3369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193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193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194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194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6172200" y="4616054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DINCyr-Regular"/>
                <a:ea typeface="Arial"/>
                <a:cs typeface="DINCyr-Regular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822960" y="4616054"/>
            <a:ext cx="45720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DINCyr-Regular"/>
                <a:ea typeface="Arial"/>
                <a:cs typeface="DINCyr-Regular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4" name="Shape 14" descr="Asset 17@1.5x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" y="34782"/>
            <a:ext cx="9143999" cy="5269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INCyr-Bold"/>
          <a:ea typeface="Arial"/>
          <a:cs typeface="DINCyr-Bold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INCyr-Regular"/>
          <a:ea typeface="Arial"/>
          <a:cs typeface="DINCyr-Regular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kservice.ru" TargetMode="External"/><Relationship Id="rId5" Type="http://schemas.openxmlformats.org/officeDocument/2006/relationships/hyperlink" Target="http://www.omkontrol.ru" TargetMode="Externa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hyperlink" Target="https://www.linkedin.com/in/andrew-hardisty-07217b51/" TargetMode="External"/><Relationship Id="rId4" Type="http://schemas.openxmlformats.org/officeDocument/2006/relationships/hyperlink" Target="https://www.facebook.com/toliansir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adim-zhirnov-16358b11b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adim-zhirnov-16358b11b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adim-zhirnov-16358b11b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pace.r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c.ru/solution/services/cod-autsourcing/dc_network/compresso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907704" y="314131"/>
            <a:ext cx="6629400" cy="16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22B"/>
              </a:buClr>
              <a:buSzPts val="6600"/>
              <a:buFont typeface="Arial"/>
              <a:buNone/>
            </a:pPr>
            <a:r>
              <a:rPr lang="ru-RU" sz="6600" b="0" i="0" u="none" strike="noStrike" cap="none" dirty="0" err="1">
                <a:solidFill>
                  <a:schemeClr val="bg2"/>
                </a:solidFill>
                <a:ea typeface="Ubuntu"/>
                <a:sym typeface="Ubuntu"/>
              </a:rPr>
              <a:t>ОМКсервис</a:t>
            </a:r>
            <a:endParaRPr sz="6600" b="0" i="0" u="none" strike="noStrike" cap="none" dirty="0">
              <a:solidFill>
                <a:schemeClr val="bg2"/>
              </a:solidFill>
              <a:ea typeface="Ubuntu"/>
              <a:sym typeface="Ubuntu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3059832" y="1934309"/>
            <a:ext cx="5472600" cy="87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22B"/>
              </a:buClr>
              <a:buSzPts val="1440"/>
              <a:buFont typeface="Noto Sans Symbols"/>
              <a:buNone/>
            </a:pPr>
            <a:r>
              <a:rPr lang="ru-RU" sz="2400" b="0" i="0" u="none" strike="noStrike" cap="none" dirty="0">
                <a:solidFill>
                  <a:srgbClr val="21222B"/>
                </a:solidFill>
                <a:ea typeface="Arial"/>
                <a:sym typeface="Arial"/>
              </a:rPr>
              <a:t>Экспертное управление объектами критической инфраструктуры</a:t>
            </a:r>
            <a:endParaRPr sz="2100" b="0" i="0" u="none" strike="noStrike" cap="none" dirty="0">
              <a:solidFill>
                <a:srgbClr val="21222B"/>
              </a:solidFill>
              <a:ea typeface="Arial"/>
              <a:sym typeface="Arial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539552" y="4461961"/>
            <a:ext cx="1008000" cy="2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8487A1"/>
                </a:solidFill>
                <a:latin typeface="Arial"/>
                <a:ea typeface="Arial"/>
                <a:cs typeface="Arial"/>
                <a:sym typeface="Arial"/>
              </a:rPr>
              <a:t>ОМКс/ОМК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1475656" y="4461961"/>
            <a:ext cx="1224000" cy="2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8487A1"/>
                </a:solidFill>
                <a:latin typeface="Arial"/>
                <a:ea typeface="Arial"/>
                <a:cs typeface="Arial"/>
                <a:sym typeface="Arial"/>
              </a:rPr>
              <a:t>600.MRK.00Х</a:t>
            </a:r>
            <a:endParaRPr sz="1200" b="0" i="0" u="none" strike="noStrike" cap="none" dirty="0">
              <a:solidFill>
                <a:srgbClr val="8487A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2771800" y="4461960"/>
            <a:ext cx="5976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8487A1"/>
                </a:solidFill>
                <a:latin typeface="Arial"/>
                <a:ea typeface="Arial"/>
                <a:cs typeface="Arial"/>
                <a:sym typeface="Arial"/>
              </a:rPr>
              <a:t>Презентация </a:t>
            </a:r>
            <a:r>
              <a:rPr lang="ru-RU" sz="1200" b="0" i="0" u="none" strike="noStrike" cap="none" dirty="0" err="1">
                <a:solidFill>
                  <a:srgbClr val="8487A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ru-RU" sz="1200" b="0" i="0" u="none" strike="noStrike" cap="none" dirty="0">
                <a:solidFill>
                  <a:srgbClr val="8487A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dirty="0">
                <a:solidFill>
                  <a:srgbClr val="8487A1"/>
                </a:solidFill>
              </a:rPr>
              <a:t>0</a:t>
            </a:r>
            <a:r>
              <a:rPr lang="ru-RU" sz="1200" b="0" i="0" u="none" strike="noStrike" cap="none" dirty="0">
                <a:solidFill>
                  <a:srgbClr val="8487A1"/>
                </a:solidFill>
                <a:latin typeface="Arial"/>
                <a:ea typeface="Arial"/>
                <a:cs typeface="Arial"/>
                <a:sym typeface="Arial"/>
              </a:rPr>
              <a:t>.0 от 00 ИЮЛЬ 2018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01123" y="699117"/>
            <a:ext cx="4607606" cy="43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8590" indent="0">
              <a:buNone/>
            </a:pPr>
            <a:r>
              <a:rPr lang="ru-RU" sz="1400" i="1" dirty="0">
                <a:solidFill>
                  <a:srgbClr val="FFC000"/>
                </a:solidFill>
                <a:ea typeface="DINCyr-Medium" charset="0"/>
              </a:rPr>
              <a:t>Облачный дата-центр Роснефти. 1,65 МВт установленной мощности, 150 стойко-мест. Сертификат </a:t>
            </a:r>
            <a:r>
              <a:rPr lang="en-US" sz="1400" i="1" dirty="0">
                <a:solidFill>
                  <a:srgbClr val="FFC000"/>
                </a:solidFill>
                <a:ea typeface="DINCyr-Medium" charset="0"/>
              </a:rPr>
              <a:t>UI Tier</a:t>
            </a:r>
            <a:r>
              <a:rPr lang="ru-RU" sz="1400" i="1" dirty="0">
                <a:solidFill>
                  <a:srgbClr val="FFC000"/>
                </a:solidFill>
                <a:ea typeface="DINCyr-Medium" charset="0"/>
              </a:rPr>
              <a:t> 3 </a:t>
            </a:r>
            <a:r>
              <a:rPr lang="en-US" sz="1400" i="1" dirty="0">
                <a:solidFill>
                  <a:srgbClr val="FFC000"/>
                </a:solidFill>
                <a:ea typeface="DINCyr-Medium" charset="0"/>
              </a:rPr>
              <a:t>Design</a:t>
            </a:r>
            <a:r>
              <a:rPr lang="ru-RU" sz="1400" i="1" dirty="0">
                <a:solidFill>
                  <a:srgbClr val="FFC000"/>
                </a:solidFill>
                <a:ea typeface="DINCyr-Medium" charset="0"/>
              </a:rPr>
              <a:t>. </a:t>
            </a:r>
            <a:endParaRPr lang="en-US" sz="1400" i="1" dirty="0">
              <a:solidFill>
                <a:srgbClr val="FFC000"/>
              </a:solidFill>
              <a:ea typeface="DINCyr-Medium" charset="0"/>
            </a:endParaRPr>
          </a:p>
          <a:p>
            <a:pPr marL="148590" indent="0">
              <a:buNone/>
            </a:pPr>
            <a:endParaRPr lang="ru-RU" sz="12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ЗАДАЧИ. 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Автоматизация процессов эксплуатации, повышение прозрачности системы работы отдела эксплуатации, получение UI. </a:t>
            </a:r>
          </a:p>
          <a:p>
            <a:pPr marL="148590" indent="0">
              <a:buNone/>
            </a:pPr>
            <a:endParaRPr lang="ru-RU" sz="1200" dirty="0">
              <a:solidFill>
                <a:srgbClr val="00B8B7"/>
              </a:solidFill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РЕАЛИЗАЦИЯ . </a:t>
            </a:r>
            <a:r>
              <a:rPr lang="ru-RU" sz="1200" dirty="0">
                <a:ea typeface="DINCyr-Medium" charset="0"/>
              </a:rPr>
              <a:t>Благодаря внедрению системы </a:t>
            </a:r>
            <a:r>
              <a:rPr lang="en-US" sz="1200" dirty="0" err="1">
                <a:ea typeface="DINCyr-Medium" charset="0"/>
              </a:rPr>
              <a:t>WebTMA</a:t>
            </a:r>
            <a:r>
              <a:rPr lang="en-US" sz="1200" dirty="0">
                <a:ea typeface="DINCyr-Medium" charset="0"/>
              </a:rPr>
              <a:t> </a:t>
            </a:r>
            <a:r>
              <a:rPr lang="ru-RU" sz="1200" dirty="0">
                <a:ea typeface="DINCyr-Medium" charset="0"/>
              </a:rPr>
              <a:t>удалось организовать и автоматизировать процессы эксплуатации центра. Автоматизация позволила увеличить эффективность  работы </a:t>
            </a:r>
            <a:r>
              <a:rPr lang="ru-RU" sz="1200" dirty="0" err="1">
                <a:ea typeface="DINCyr-Medium" charset="0"/>
              </a:rPr>
              <a:t>ЦОДа</a:t>
            </a:r>
            <a:r>
              <a:rPr lang="ru-RU" sz="1200" dirty="0">
                <a:ea typeface="DINCyr-Medium" charset="0"/>
              </a:rPr>
              <a:t>.</a:t>
            </a:r>
          </a:p>
          <a:p>
            <a:pPr marL="148590" indent="0">
              <a:buNone/>
            </a:pPr>
            <a:r>
              <a:rPr lang="ru-RU" sz="1200" dirty="0">
                <a:ea typeface="DINCyr-Medium" charset="0"/>
              </a:rPr>
              <a:t>Появилась возможность планировать расходы</a:t>
            </a:r>
            <a:br>
              <a:rPr lang="ru-RU" sz="1200" dirty="0">
                <a:ea typeface="DINCyr-Medium" charset="0"/>
              </a:rPr>
            </a:br>
            <a:r>
              <a:rPr lang="ru-RU" sz="1200" dirty="0">
                <a:ea typeface="DINCyr-Medium" charset="0"/>
              </a:rPr>
              <a:t>на эксплуатацию и тем самым оптимизировать их.</a:t>
            </a:r>
          </a:p>
          <a:p>
            <a:pPr marL="148590" indent="0">
              <a:buNone/>
            </a:pPr>
            <a:endParaRPr lang="ru-RU" sz="12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ea typeface="DINCyr-Medium" charset="0"/>
              </a:rPr>
              <a:t>Был получен сертификат </a:t>
            </a:r>
            <a:r>
              <a:rPr lang="en-US" sz="1200" dirty="0">
                <a:ea typeface="DINCyr-Medium" charset="0"/>
              </a:rPr>
              <a:t>Uptime Institute</a:t>
            </a:r>
            <a:r>
              <a:rPr lang="ru-RU" sz="1200" dirty="0">
                <a:ea typeface="DINCyr-Medium" charset="0"/>
              </a:rPr>
              <a:t>.</a:t>
            </a:r>
          </a:p>
          <a:p>
            <a:pPr marL="148590" indent="0">
              <a:buNone/>
            </a:pPr>
            <a:endParaRPr lang="ru-RU" sz="1200" dirty="0">
              <a:ea typeface="DINCyr-Medium" charset="0"/>
            </a:endParaRPr>
          </a:p>
          <a:p>
            <a:pPr marL="148590" lvl="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ДЛЯ СВЯЗИ: 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Александр Егоренков – главный инженер </a:t>
            </a:r>
            <a:br>
              <a:rPr lang="ru-RU" sz="1200" dirty="0">
                <a:solidFill>
                  <a:schemeClr val="bg1"/>
                </a:solidFill>
                <a:ea typeface="DINCyr-Medium" charset="0"/>
              </a:rPr>
            </a:b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ЦОД </a:t>
            </a:r>
            <a:r>
              <a:rPr lang="ru-RU" sz="1200" dirty="0" err="1">
                <a:solidFill>
                  <a:schemeClr val="bg1"/>
                </a:solidFill>
                <a:ea typeface="DINCyr-Medium" charset="0"/>
              </a:rPr>
              <a:t>CloudDC</a:t>
            </a:r>
            <a:endParaRPr lang="ru-RU" sz="1200" dirty="0">
              <a:solidFill>
                <a:schemeClr val="bg1"/>
              </a:solidFill>
              <a:ea typeface="DINCyr-Medium" charset="0"/>
            </a:endParaRPr>
          </a:p>
          <a:p>
            <a:pPr marL="148590" indent="0">
              <a:buNone/>
            </a:pPr>
            <a:endParaRPr lang="en-US" sz="1200" dirty="0">
              <a:ea typeface="DINCyr-Medium" charset="0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855359" y="252247"/>
            <a:ext cx="4421720" cy="49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sz="2400" dirty="0">
                <a:solidFill>
                  <a:srgbClr val="00B8B7"/>
                </a:solidFill>
              </a:rPr>
              <a:t>ЦОД </a:t>
            </a:r>
            <a:r>
              <a:rPr lang="en-US" sz="2400" dirty="0" err="1">
                <a:solidFill>
                  <a:srgbClr val="00B8B7"/>
                </a:solidFill>
              </a:rPr>
              <a:t>CLoudDC</a:t>
            </a:r>
            <a:r>
              <a:rPr lang="ru-RU" sz="2400" dirty="0">
                <a:solidFill>
                  <a:srgbClr val="00B8B7"/>
                </a:solidFill>
              </a:rPr>
              <a:t> </a:t>
            </a:r>
            <a:endParaRPr sz="2400" b="0" i="0" u="none" strike="noStrike" cap="none" dirty="0">
              <a:solidFill>
                <a:srgbClr val="00B8B7"/>
              </a:solidFill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5051" y="4533185"/>
            <a:ext cx="240167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FFC000"/>
                </a:solidFill>
                <a:latin typeface="DINCyr-Medium" charset="0"/>
                <a:ea typeface="DINCyr-Medium" charset="0"/>
                <a:cs typeface="DINCyr-Medium" charset="0"/>
              </a:rPr>
              <a:t>2016</a:t>
            </a:r>
            <a:endParaRPr lang="en-US" sz="4400" b="1" dirty="0">
              <a:solidFill>
                <a:srgbClr val="FFC000"/>
              </a:solidFill>
              <a:latin typeface="DINCyr-Medium" charset="0"/>
              <a:ea typeface="DINCyr-Medium" charset="0"/>
              <a:cs typeface="DINCyr-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5102" y="4523051"/>
            <a:ext cx="3588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00B8B7"/>
                </a:solidFill>
                <a:latin typeface="DINCyr-Medium" charset="0"/>
                <a:ea typeface="DINCyr-Medium" charset="0"/>
                <a:cs typeface="DINCyr-Medium" charset="0"/>
              </a:rPr>
              <a:t>www.clouddc.ru</a:t>
            </a:r>
            <a:endParaRPr lang="en-US" dirty="0">
              <a:solidFill>
                <a:srgbClr val="00B8B7"/>
              </a:solidFill>
              <a:latin typeface="DINCyr-Medium" charset="0"/>
              <a:ea typeface="DINCyr-Medium" charset="0"/>
              <a:cs typeface="DINCyr-Medium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5" y="208179"/>
            <a:ext cx="3600000" cy="2062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02" y="2358812"/>
            <a:ext cx="3600000" cy="21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01123" y="870329"/>
            <a:ext cx="4730192" cy="427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8590" indent="0">
              <a:buNone/>
            </a:pPr>
            <a:r>
              <a:rPr lang="ru-RU" sz="1400" i="1" dirty="0">
                <a:solidFill>
                  <a:srgbClr val="FFC000"/>
                </a:solidFill>
                <a:ea typeface="DINCyr-Medium" charset="0"/>
              </a:rPr>
              <a:t>Один из крупнейших в Европе. Площадь  — </a:t>
            </a:r>
            <a:br>
              <a:rPr lang="ru-RU" sz="1400" i="1" dirty="0">
                <a:solidFill>
                  <a:srgbClr val="FFC000"/>
                </a:solidFill>
                <a:ea typeface="DINCyr-Medium" charset="0"/>
              </a:rPr>
            </a:br>
            <a:r>
              <a:rPr lang="ru-RU" sz="1400" i="1" dirty="0">
                <a:solidFill>
                  <a:srgbClr val="FFC000"/>
                </a:solidFill>
                <a:ea typeface="DINCyr-Medium" charset="0"/>
              </a:rPr>
              <a:t>33 тыс. м</a:t>
            </a:r>
            <a:r>
              <a:rPr lang="ru-RU" sz="1400" i="1" baseline="30000" dirty="0">
                <a:solidFill>
                  <a:srgbClr val="FFC000"/>
                </a:solidFill>
                <a:ea typeface="DINCyr-Medium" charset="0"/>
              </a:rPr>
              <a:t>2</a:t>
            </a:r>
            <a:r>
              <a:rPr lang="ru-RU" sz="1400" i="1" dirty="0">
                <a:solidFill>
                  <a:srgbClr val="FFC000"/>
                </a:solidFill>
                <a:ea typeface="DINCyr-Medium" charset="0"/>
              </a:rPr>
              <a:t>, установленная мощность — более 30 МВт, свыше 2000 стойко-мест.</a:t>
            </a:r>
          </a:p>
          <a:p>
            <a:pPr marL="148590" indent="0">
              <a:buNone/>
            </a:pPr>
            <a:endParaRPr lang="ru-RU" sz="14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ЗАДАЧИ. 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2017 — контроль СМР и ПНР 1-3  модулей. 2018 — контроль СМР и ПНР 4-5 модулей, КИ всего инженерного оборудования</a:t>
            </a:r>
          </a:p>
          <a:p>
            <a:pPr marL="148590" indent="0">
              <a:buNone/>
            </a:pPr>
            <a:endParaRPr lang="ru-RU" sz="12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РЕАЛИЗАЦИЯ</a:t>
            </a:r>
            <a:r>
              <a:rPr lang="ru-RU" sz="1200" dirty="0">
                <a:ea typeface="DINCyr-Medium" charset="0"/>
              </a:rPr>
              <a:t>. «</a:t>
            </a:r>
            <a:r>
              <a:rPr lang="ru-RU" sz="1200" dirty="0" err="1">
                <a:ea typeface="DINCyr-Medium" charset="0"/>
              </a:rPr>
              <a:t>ОМКСервис</a:t>
            </a:r>
            <a:r>
              <a:rPr lang="ru-RU" sz="1200" dirty="0">
                <a:ea typeface="DINCyr-Medium" charset="0"/>
              </a:rPr>
              <a:t>» совместно с генподрядчиком «</a:t>
            </a:r>
            <a:r>
              <a:rPr lang="ru-RU" sz="1200" dirty="0" err="1">
                <a:ea typeface="DINCyr-Medium" charset="0"/>
              </a:rPr>
              <a:t>Инсистемс</a:t>
            </a:r>
            <a:r>
              <a:rPr lang="ru-RU" sz="1200" dirty="0">
                <a:ea typeface="DINCyr-Medium" charset="0"/>
              </a:rPr>
              <a:t>» и СК «МСМ» проконтролировал СМР и ПНР, после чего провёл комплексные испытания (КИ) инженерного оборудования всех </a:t>
            </a:r>
            <a:r>
              <a:rPr lang="ru-RU" sz="1200" dirty="0" err="1">
                <a:ea typeface="DINCyr-Medium" charset="0"/>
              </a:rPr>
              <a:t>иженерных</a:t>
            </a:r>
            <a:r>
              <a:rPr lang="ru-RU" sz="1200" dirty="0">
                <a:ea typeface="DINCyr-Medium" charset="0"/>
              </a:rPr>
              <a:t> систем </a:t>
            </a:r>
            <a:r>
              <a:rPr lang="ru-RU" sz="1200" dirty="0" err="1">
                <a:ea typeface="DINCyr-Medium" charset="0"/>
              </a:rPr>
              <a:t>ЦОДа</a:t>
            </a:r>
            <a:r>
              <a:rPr lang="ru-RU" sz="1200" dirty="0">
                <a:ea typeface="DINCyr-Medium" charset="0"/>
              </a:rPr>
              <a:t>. По результатам КИ получен сертификат </a:t>
            </a:r>
            <a:r>
              <a:rPr lang="en-US" sz="1200" dirty="0">
                <a:ea typeface="DINCyr-Medium" charset="0"/>
              </a:rPr>
              <a:t>UI Design</a:t>
            </a:r>
            <a:r>
              <a:rPr lang="ru-RU" sz="1200" dirty="0">
                <a:ea typeface="DINCyr-Medium" charset="0"/>
              </a:rPr>
              <a:t>.</a:t>
            </a:r>
          </a:p>
          <a:p>
            <a:pPr marL="148590" indent="0">
              <a:buNone/>
            </a:pPr>
            <a:endParaRPr lang="ru-RU" sz="12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ДЛЯ СВЯЗИ: 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Николай Зарецкий, начальник службы сопровождения инженерных систем ЦОД </a:t>
            </a:r>
            <a:r>
              <a:rPr lang="ru-RU" sz="1200" dirty="0" err="1">
                <a:solidFill>
                  <a:schemeClr val="bg1"/>
                </a:solidFill>
                <a:ea typeface="DINCyr-Medium" charset="0"/>
              </a:rPr>
              <a:t>Сколково</a:t>
            </a:r>
            <a:endParaRPr lang="en-US" sz="1200" dirty="0">
              <a:solidFill>
                <a:schemeClr val="bg1"/>
              </a:solidFill>
              <a:ea typeface="DINCyr-Medium" charset="0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42603" y="214015"/>
            <a:ext cx="5549514" cy="58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sz="2400" dirty="0">
                <a:solidFill>
                  <a:srgbClr val="00B8B7"/>
                </a:solidFill>
              </a:rPr>
              <a:t>МегаЦОД-2 «</a:t>
            </a:r>
            <a:r>
              <a:rPr lang="ru-RU" sz="2400" dirty="0" err="1">
                <a:solidFill>
                  <a:srgbClr val="00B8B7"/>
                </a:solidFill>
              </a:rPr>
              <a:t>Сколково</a:t>
            </a:r>
            <a:r>
              <a:rPr lang="ru-RU" sz="2400" dirty="0">
                <a:solidFill>
                  <a:srgbClr val="00B8B7"/>
                </a:solidFill>
              </a:rPr>
              <a:t>» Сбербанка</a:t>
            </a:r>
            <a:endParaRPr sz="2400" b="0" i="0" u="none" strike="noStrike" cap="none" dirty="0">
              <a:solidFill>
                <a:srgbClr val="00B8B7"/>
              </a:solidFill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399" y="4545085"/>
            <a:ext cx="289743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DINCyr-Medium" charset="0"/>
                <a:ea typeface="DINCyr-Medium" charset="0"/>
                <a:cs typeface="DINCyr-Medium" charset="0"/>
              </a:rPr>
              <a:t>2017-</a:t>
            </a:r>
            <a:r>
              <a:rPr lang="ru-RU" sz="4400" b="1" dirty="0">
                <a:solidFill>
                  <a:srgbClr val="FFC000"/>
                </a:solidFill>
                <a:latin typeface="DINCyr-Medium" charset="0"/>
                <a:ea typeface="DINCyr-Medium" charset="0"/>
                <a:cs typeface="DINCyr-Medium" charset="0"/>
              </a:rPr>
              <a:t>2018</a:t>
            </a:r>
            <a:endParaRPr lang="en-US" sz="4400" b="1" dirty="0">
              <a:solidFill>
                <a:srgbClr val="FFC000"/>
              </a:solidFill>
              <a:latin typeface="DINCyr-Medium" charset="0"/>
              <a:ea typeface="DINCyr-Medium" charset="0"/>
              <a:cs typeface="DINCyr-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6775" y="4523051"/>
            <a:ext cx="278731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b="1" dirty="0" err="1">
                <a:solidFill>
                  <a:srgbClr val="00B8B7"/>
                </a:solidFill>
              </a:rPr>
              <a:t>www.sbrf.ru</a:t>
            </a:r>
            <a:endParaRPr lang="en-US" b="1" dirty="0">
              <a:solidFill>
                <a:srgbClr val="00B8B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439" y="208838"/>
            <a:ext cx="3025646" cy="43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9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99582" y="1383965"/>
            <a:ext cx="5437166" cy="360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8590" indent="0">
              <a:buNone/>
            </a:pPr>
            <a:r>
              <a:rPr lang="ru-RU" sz="1400" i="1" dirty="0">
                <a:solidFill>
                  <a:srgbClr val="FFC000"/>
                </a:solidFill>
                <a:ea typeface="DINCyr-Medium" charset="0"/>
              </a:rPr>
              <a:t>МегаЦОД-1 — один из крупнейших в Европе. Площадь  — 16 тыс. м</a:t>
            </a:r>
            <a:r>
              <a:rPr lang="ru-RU" sz="1400" i="1" baseline="30000" dirty="0">
                <a:solidFill>
                  <a:srgbClr val="FFC000"/>
                </a:solidFill>
                <a:ea typeface="DINCyr-Medium" charset="0"/>
              </a:rPr>
              <a:t>2</a:t>
            </a:r>
            <a:r>
              <a:rPr lang="ru-RU" sz="1400" i="1" dirty="0">
                <a:solidFill>
                  <a:srgbClr val="FFC000"/>
                </a:solidFill>
                <a:ea typeface="DINCyr-Medium" charset="0"/>
              </a:rPr>
              <a:t>, установленная мощность — более 20 МВт, 1000 стойко-мест.</a:t>
            </a:r>
          </a:p>
          <a:p>
            <a:pPr marL="148590" indent="0">
              <a:buNone/>
            </a:pPr>
            <a:endParaRPr lang="ru-RU" sz="14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ЗАДАЧИ.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 Создание системы </a:t>
            </a:r>
            <a:r>
              <a:rPr lang="en-US" sz="1200" dirty="0">
                <a:solidFill>
                  <a:schemeClr val="bg1"/>
                </a:solidFill>
                <a:ea typeface="DINCyr-Medium" charset="0"/>
              </a:rPr>
              <a:t>DCIM (Data Center Infrastructure Management)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 в целях </a:t>
            </a:r>
            <a:r>
              <a:rPr lang="ru-RU" sz="1200" dirty="0">
                <a:solidFill>
                  <a:schemeClr val="bg1"/>
                </a:solidFill>
              </a:rPr>
              <a:t>автоматизации процессов учета, инвентаризации и управления инженерными системами,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а также обеспечения возможности оптимального размещения ИТ-оборудования. </a:t>
            </a:r>
            <a:endParaRPr lang="ru-RU" sz="1200" dirty="0">
              <a:solidFill>
                <a:schemeClr val="bg1"/>
              </a:solidFill>
              <a:ea typeface="DINCyr-Medium" charset="0"/>
            </a:endParaRPr>
          </a:p>
          <a:p>
            <a:pPr marL="148590" indent="0">
              <a:buNone/>
            </a:pPr>
            <a:endParaRPr lang="ru-RU" sz="14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РЕАЛИЗАЦИЯ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. Совместно со </a:t>
            </a:r>
            <a:r>
              <a:rPr lang="en-US" sz="1200" dirty="0">
                <a:solidFill>
                  <a:schemeClr val="bg1"/>
                </a:solidFill>
                <a:ea typeface="DINCyr-Medium" charset="0"/>
              </a:rPr>
              <a:t>Schneider Electric 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«</a:t>
            </a:r>
            <a:r>
              <a:rPr lang="ru-RU" sz="1200" dirty="0" err="1">
                <a:solidFill>
                  <a:schemeClr val="bg1"/>
                </a:solidFill>
                <a:ea typeface="DINCyr-Medium" charset="0"/>
              </a:rPr>
              <a:t>ОМКСервис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» провёл аудит инженерного оборудования, в рамках работ </a:t>
            </a:r>
            <a:br>
              <a:rPr lang="ru-RU" sz="1200" dirty="0">
                <a:solidFill>
                  <a:schemeClr val="bg1"/>
                </a:solidFill>
                <a:ea typeface="DINCyr-Medium" charset="0"/>
              </a:rPr>
            </a:b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по </a:t>
            </a:r>
            <a:r>
              <a:rPr lang="en-US" sz="1200" dirty="0">
                <a:solidFill>
                  <a:schemeClr val="bg1"/>
                </a:solidFill>
                <a:ea typeface="DINCyr-Medium" charset="0"/>
              </a:rPr>
              <a:t>DCIM </a:t>
            </a:r>
            <a:r>
              <a:rPr lang="ru-RU" sz="1200" dirty="0">
                <a:solidFill>
                  <a:schemeClr val="bg1"/>
                </a:solidFill>
              </a:rPr>
              <a:t>внедряет систему </a:t>
            </a:r>
            <a:r>
              <a:rPr lang="ru-RU" sz="1200" dirty="0" err="1">
                <a:solidFill>
                  <a:schemeClr val="bg1"/>
                </a:solidFill>
              </a:rPr>
              <a:t>WebTMA</a:t>
            </a:r>
            <a:r>
              <a:rPr lang="ru-RU" sz="1200" dirty="0">
                <a:solidFill>
                  <a:schemeClr val="bg1"/>
                </a:solidFill>
              </a:rPr>
              <a:t>. Работа продолжается.</a:t>
            </a:r>
          </a:p>
          <a:p>
            <a:pPr marL="148590" indent="0">
              <a:buNone/>
            </a:pPr>
            <a:endParaRPr lang="ru-RU" sz="1200" dirty="0">
              <a:solidFill>
                <a:schemeClr val="bg1"/>
              </a:solidFill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ДЛЯ СВЯЗИ: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 Андрей Ивашов, </a:t>
            </a:r>
            <a:r>
              <a:rPr lang="ru-RU" sz="1200" dirty="0">
                <a:solidFill>
                  <a:schemeClr val="bg1"/>
                </a:solidFill>
              </a:rPr>
              <a:t>руководитель по развитию направления подразделения IT </a:t>
            </a:r>
            <a:r>
              <a:rPr lang="ru-RU" sz="1200" dirty="0" err="1">
                <a:solidFill>
                  <a:schemeClr val="bg1"/>
                </a:solidFill>
              </a:rPr>
              <a:t>Division</a:t>
            </a:r>
            <a:endParaRPr lang="ru-RU" sz="1200" dirty="0">
              <a:solidFill>
                <a:schemeClr val="bg1"/>
              </a:solidFill>
              <a:ea typeface="DINCyr-Medium" charset="0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508080" y="171213"/>
            <a:ext cx="5332163" cy="107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sz="2400" dirty="0">
                <a:solidFill>
                  <a:srgbClr val="00B8B7"/>
                </a:solidFill>
              </a:rPr>
              <a:t>МегаЦОД-1 «Южный порт» </a:t>
            </a:r>
            <a:br>
              <a:rPr lang="ru-RU" sz="2400" dirty="0">
                <a:solidFill>
                  <a:srgbClr val="00B8B7"/>
                </a:solidFill>
              </a:rPr>
            </a:br>
            <a:r>
              <a:rPr lang="ru-RU" sz="2400" dirty="0">
                <a:solidFill>
                  <a:srgbClr val="00B8B7"/>
                </a:solidFill>
              </a:rPr>
              <a:t>и МегаЦОД-2 «</a:t>
            </a:r>
            <a:r>
              <a:rPr lang="ru-RU" sz="2400" dirty="0" err="1">
                <a:solidFill>
                  <a:srgbClr val="00B8B7"/>
                </a:solidFill>
              </a:rPr>
              <a:t>Сколково</a:t>
            </a:r>
            <a:r>
              <a:rPr lang="ru-RU" sz="2400" dirty="0">
                <a:solidFill>
                  <a:srgbClr val="00B8B7"/>
                </a:solidFill>
              </a:rPr>
              <a:t>»  Сбербанка</a:t>
            </a:r>
            <a:endParaRPr sz="2400" b="0" i="0" u="none" strike="noStrike" cap="none" dirty="0">
              <a:solidFill>
                <a:srgbClr val="00B8B7"/>
              </a:solidFill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399" y="4516549"/>
            <a:ext cx="289743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DINCyr-Medium" charset="0"/>
                <a:ea typeface="DINCyr-Medium" charset="0"/>
                <a:cs typeface="DINCyr-Medium" charset="0"/>
              </a:rPr>
              <a:t>2017-</a:t>
            </a:r>
            <a:r>
              <a:rPr lang="ru-RU" sz="4400" b="1" dirty="0">
                <a:solidFill>
                  <a:srgbClr val="FFC000"/>
                </a:solidFill>
                <a:latin typeface="DINCyr-Medium" charset="0"/>
                <a:ea typeface="DINCyr-Medium" charset="0"/>
                <a:cs typeface="DINCyr-Medium" charset="0"/>
              </a:rPr>
              <a:t>2018</a:t>
            </a:r>
            <a:endParaRPr lang="en-US" sz="4400" b="1" dirty="0">
              <a:solidFill>
                <a:srgbClr val="FFC000"/>
              </a:solidFill>
              <a:latin typeface="DINCyr-Medium" charset="0"/>
              <a:ea typeface="DINCyr-Medium" charset="0"/>
              <a:cs typeface="DINCyr-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6775" y="4523051"/>
            <a:ext cx="2787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00B8B7"/>
                </a:solidFill>
              </a:rPr>
              <a:t>www.sbrf.ru</a:t>
            </a:r>
            <a:endParaRPr lang="en-US" b="1" dirty="0">
              <a:solidFill>
                <a:srgbClr val="00B8B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43" y="255343"/>
            <a:ext cx="3161313" cy="2107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70" y="2452458"/>
            <a:ext cx="3110852" cy="20739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435BA2-DEE7-453E-8EE7-566C43958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670" y="2448332"/>
            <a:ext cx="3112067" cy="20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3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748273" y="2236424"/>
            <a:ext cx="4395727" cy="319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91425" bIns="0" anchor="ctr" anchorCtr="0">
            <a:noAutofit/>
          </a:bodyPr>
          <a:lstStyle/>
          <a:p>
            <a:pPr marL="18288" lvl="0" indent="0">
              <a:lnSpc>
                <a:spcPct val="90000"/>
              </a:lnSpc>
              <a:buNone/>
            </a:pPr>
            <a:r>
              <a:rPr lang="ru-RU" sz="1800" dirty="0">
                <a:solidFill>
                  <a:srgbClr val="FFC000"/>
                </a:solidFill>
                <a:ea typeface="DINCyr-Medium" charset="0"/>
              </a:rPr>
              <a:t>Мы оказываем профессиональную помощь девелоперам («Столица»), владельцам стадионов («Динамо»), учебным и консалтинговым организациям («</a:t>
            </a:r>
            <a:r>
              <a:rPr lang="ru-RU" sz="1800" dirty="0" err="1">
                <a:solidFill>
                  <a:srgbClr val="FFC000"/>
                </a:solidFill>
                <a:ea typeface="DINCyr-Medium" charset="0"/>
              </a:rPr>
              <a:t>Сколтех</a:t>
            </a:r>
            <a:r>
              <a:rPr lang="ru-RU" sz="1800" dirty="0">
                <a:solidFill>
                  <a:srgbClr val="FFC000"/>
                </a:solidFill>
                <a:ea typeface="DINCyr-Medium" charset="0"/>
              </a:rPr>
              <a:t>», </a:t>
            </a:r>
            <a:r>
              <a:rPr lang="en-US" sz="1800" dirty="0">
                <a:solidFill>
                  <a:srgbClr val="FFC000"/>
                </a:solidFill>
                <a:ea typeface="DINCyr-Medium" charset="0"/>
              </a:rPr>
              <a:t>FMG) </a:t>
            </a:r>
            <a:br>
              <a:rPr lang="ru-RU" sz="1800" dirty="0">
                <a:solidFill>
                  <a:srgbClr val="FFC000"/>
                </a:solidFill>
                <a:ea typeface="DINCyr-Medium" charset="0"/>
              </a:rPr>
            </a:br>
            <a:r>
              <a:rPr lang="ru-RU" sz="1800" dirty="0">
                <a:solidFill>
                  <a:srgbClr val="FFC000"/>
                </a:solidFill>
                <a:ea typeface="DINCyr-Medium" charset="0"/>
              </a:rPr>
              <a:t>и всем тем, кому требуется  высококлассный сервис инженерных систем.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1693" y="293527"/>
            <a:ext cx="4219460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800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Также команда «</a:t>
            </a:r>
            <a:r>
              <a:rPr lang="ru-RU" sz="1800" dirty="0" err="1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ОМКСервис</a:t>
            </a:r>
            <a:r>
              <a:rPr lang="ru-RU" sz="1800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» работала с такими компаниями как  «Яндекс», </a:t>
            </a:r>
            <a:r>
              <a:rPr lang="ru-RU" sz="1800" dirty="0" err="1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BitFury</a:t>
            </a:r>
            <a:r>
              <a:rPr lang="ru-RU" sz="1800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,  </a:t>
            </a:r>
            <a:r>
              <a:rPr lang="ru-RU" sz="1800" dirty="0" err="1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DataPro</a:t>
            </a:r>
            <a:r>
              <a:rPr lang="ru-RU" sz="1800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DataLine</a:t>
            </a:r>
            <a:r>
              <a:rPr lang="ru-RU" sz="1800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 и </a:t>
            </a:r>
            <a:r>
              <a:rPr lang="ru-RU" sz="1800" dirty="0" err="1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экоЦОД</a:t>
            </a:r>
            <a:r>
              <a:rPr lang="ru-RU" sz="1800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  <a:t> «Авантаж» (МТС). </a:t>
            </a:r>
            <a:br>
              <a:rPr lang="ru-RU" sz="1800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</a:rPr>
            </a:br>
            <a:endParaRPr lang="ru-RU" sz="1800" dirty="0">
              <a:solidFill>
                <a:schemeClr val="bg1"/>
              </a:solidFill>
              <a:latin typeface="DINCyr-Medium" charset="0"/>
              <a:ea typeface="DINCyr-Medium" charset="0"/>
              <a:cs typeface="DINCyr-Medium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99" y="222401"/>
            <a:ext cx="3518673" cy="2345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4" y="2612886"/>
            <a:ext cx="3795921" cy="253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1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 descr="IMG_0047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011" b="500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467544" y="2301721"/>
            <a:ext cx="4662435" cy="1944225"/>
          </a:xfrm>
          <a:prstGeom prst="wedgeRectCallout">
            <a:avLst>
              <a:gd name="adj1" fmla="val 41234"/>
              <a:gd name="adj2" fmla="val -73735"/>
            </a:avLst>
          </a:prstGeom>
          <a:gradFill>
            <a:gsLst>
              <a:gs pos="0">
                <a:schemeClr val="accent1"/>
              </a:gs>
              <a:gs pos="100000">
                <a:srgbClr val="EEAC00"/>
              </a:gs>
            </a:gsLst>
            <a:lin ang="4140000" scaled="0"/>
          </a:gradFill>
          <a:ln w="127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539550" y="2355731"/>
            <a:ext cx="4577977" cy="19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sz="28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Будем рады рассказать Вам о преимуществах сотрудничества</a:t>
            </a:r>
            <a:br>
              <a:rPr lang="ru-RU" sz="28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</a:br>
            <a:r>
              <a:rPr lang="ru-RU" sz="28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с «</a:t>
            </a:r>
            <a:r>
              <a:rPr lang="ru-RU" sz="28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ОМКСервис</a:t>
            </a:r>
            <a:r>
              <a:rPr lang="ru-RU" sz="28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»!</a:t>
            </a:r>
            <a:endParaRPr sz="28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</p:txBody>
      </p:sp>
      <p:pic>
        <p:nvPicPr>
          <p:cNvPr id="184" name="Shape 184" descr="QRBC Zhirnov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2599" y="958667"/>
            <a:ext cx="1611221" cy="16559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185" name="Shape 185"/>
          <p:cNvSpPr txBox="1"/>
          <p:nvPr/>
        </p:nvSpPr>
        <p:spPr>
          <a:xfrm>
            <a:off x="7022599" y="2751500"/>
            <a:ext cx="1656029" cy="239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ООО «</a:t>
            </a:r>
            <a:r>
              <a:rPr lang="ru-RU" sz="1200" b="0" i="0" u="none" strike="noStrike" cap="none" dirty="0" err="1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ОМКсервис</a:t>
            </a:r>
            <a:r>
              <a:rPr lang="ru-RU" sz="1200" b="0" i="0" u="none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» ИНН 9729067137 ОКВЭД 33.14</a:t>
            </a:r>
            <a:endParaRPr sz="1200" b="0" i="0" u="none" strike="noStrike" cap="none" dirty="0">
              <a:solidFill>
                <a:schemeClr val="bg1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1" u="none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Адрес головного офиса: </a:t>
            </a:r>
            <a:r>
              <a:rPr lang="ru-RU" sz="1200" b="0" u="none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Москва</a:t>
            </a:r>
            <a:r>
              <a:rPr lang="ru-RU" sz="1200" b="0" i="1" u="none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, </a:t>
            </a:r>
            <a:r>
              <a:rPr lang="ru-RU" sz="1200" b="0" i="0" u="none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Хлебный переулок, д. 2/3, стр. 2, помещение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bg1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+7 (985) 922-85-77 </a:t>
            </a:r>
            <a:r>
              <a:rPr lang="ru-RU" sz="1200" b="0" i="0" u="sng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  <a:hlinkClick r:id="rId5"/>
              </a:rPr>
              <a:t>www.omkontrol.ru</a:t>
            </a:r>
            <a:r>
              <a:rPr lang="ru-RU" sz="1200" b="0" i="0" u="sng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 </a:t>
            </a:r>
            <a:r>
              <a:rPr lang="ru-RU" sz="1200" b="0" i="0" u="sng" strike="noStrike" cap="none" dirty="0">
                <a:solidFill>
                  <a:schemeClr val="bg1"/>
                </a:solidFill>
                <a:latin typeface="DINCyr-Medium" charset="0"/>
                <a:ea typeface="DINCyr-Medium" charset="0"/>
                <a:cs typeface="DINCyr-Medium" charset="0"/>
                <a:sym typeface="Arial"/>
                <a:hlinkClick r:id="rId6"/>
              </a:rPr>
              <a:t>www.omkservice.ru</a:t>
            </a:r>
            <a:endParaRPr sz="1200" b="0" i="0" u="none" strike="noStrike" cap="none" dirty="0">
              <a:solidFill>
                <a:schemeClr val="bg1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6918593" y="120871"/>
            <a:ext cx="2225407" cy="71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dirty="0">
                <a:solidFill>
                  <a:srgbClr val="FFFFFF"/>
                </a:solidFill>
                <a:latin typeface="DINCyr-Bold"/>
                <a:cs typeface="DINCyr-Bold"/>
              </a:rPr>
              <a:t>Чтобы сохранить контакт, п</a:t>
            </a:r>
            <a:r>
              <a:rPr lang="ru-RU" b="0" i="0" u="none" strike="noStrike" cap="none" dirty="0">
                <a:solidFill>
                  <a:srgbClr val="FFFFFF"/>
                </a:solidFill>
                <a:latin typeface="DINCyr-Bold"/>
                <a:cs typeface="DINCyr-Bold"/>
                <a:sym typeface="Arial"/>
              </a:rPr>
              <a:t>росто сделайте фото</a:t>
            </a:r>
            <a:r>
              <a:rPr lang="en-US" b="0" i="0" u="none" strike="noStrike" cap="none" dirty="0">
                <a:solidFill>
                  <a:srgbClr val="FFFFFF"/>
                </a:solidFill>
                <a:latin typeface="DINCyr-Bold"/>
                <a:cs typeface="DINCyr-Bold"/>
                <a:sym typeface="Arial"/>
              </a:rPr>
              <a:t> </a:t>
            </a:r>
            <a:r>
              <a:rPr lang="en-US" dirty="0">
                <a:solidFill>
                  <a:srgbClr val="FFFFFF"/>
                </a:solidFill>
                <a:latin typeface="DINCyr-Bold"/>
                <a:cs typeface="DINCyr-Bold"/>
              </a:rPr>
              <a:t>QR</a:t>
            </a:r>
            <a:r>
              <a:rPr lang="ru-RU" dirty="0">
                <a:solidFill>
                  <a:srgbClr val="FFFFFF"/>
                </a:solidFill>
                <a:latin typeface="DINCyr-Bold"/>
                <a:cs typeface="DINCyr-Bold"/>
              </a:rPr>
              <a:t>-кода</a:t>
            </a:r>
            <a:r>
              <a:rPr lang="ru-RU" b="0" i="0" u="none" strike="noStrike" cap="none" dirty="0">
                <a:solidFill>
                  <a:srgbClr val="FFFFFF"/>
                </a:solidFill>
                <a:latin typeface="DINCyr-Bold"/>
                <a:cs typeface="DINCyr-Bold"/>
                <a:sym typeface="Arial"/>
              </a:rPr>
              <a:t>!</a:t>
            </a:r>
            <a:endParaRPr b="0" i="0" u="none" strike="noStrike" cap="none" dirty="0">
              <a:solidFill>
                <a:srgbClr val="FFFFFF"/>
              </a:solidFill>
              <a:latin typeface="DINCyr-Bold"/>
              <a:cs typeface="DINCyr-Bold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35022" y="1664971"/>
            <a:ext cx="4730192" cy="31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" lvl="0" indent="0">
              <a:lnSpc>
                <a:spcPct val="90000"/>
              </a:lnSpc>
              <a:buNone/>
            </a:pPr>
            <a:r>
              <a:rPr lang="ru-RU" sz="1800" dirty="0">
                <a:solidFill>
                  <a:schemeClr val="accent1"/>
                </a:solidFill>
                <a:ea typeface="DINCyr-Medium" charset="0"/>
              </a:rPr>
              <a:t>Команда «</a:t>
            </a:r>
            <a:r>
              <a:rPr lang="ru-RU" sz="1800" dirty="0" err="1">
                <a:solidFill>
                  <a:schemeClr val="accent1"/>
                </a:solidFill>
                <a:ea typeface="DINCyr-Medium" charset="0"/>
              </a:rPr>
              <a:t>ОМКСервис</a:t>
            </a:r>
            <a:r>
              <a:rPr lang="ru-RU" sz="1800" dirty="0">
                <a:solidFill>
                  <a:schemeClr val="accent1"/>
                </a:solidFill>
                <a:ea typeface="DINCyr-Medium" charset="0"/>
              </a:rPr>
              <a:t>» - команда российских и зарубежных специалистов в области эксплуатации современных инженерных систем объектов любой сложности. </a:t>
            </a:r>
            <a:br>
              <a:rPr lang="ru-RU" sz="1800" dirty="0">
                <a:solidFill>
                  <a:schemeClr val="bg1"/>
                </a:solidFill>
                <a:ea typeface="DINCyr-Medium" charset="0"/>
              </a:rPr>
            </a:br>
            <a:br>
              <a:rPr lang="ru-RU" sz="1800" dirty="0">
                <a:solidFill>
                  <a:schemeClr val="accent1"/>
                </a:solidFill>
                <a:ea typeface="DINCyr-Medium" charset="0"/>
              </a:rPr>
            </a:br>
            <a:r>
              <a:rPr lang="ru-RU" sz="1800" dirty="0">
                <a:solidFill>
                  <a:schemeClr val="bg1"/>
                </a:solidFill>
                <a:ea typeface="DINCyr-Medium" charset="0"/>
              </a:rPr>
              <a:t>Исключительные опыт и знания участников нашей команды позволяют нам брать на себя ответственность</a:t>
            </a:r>
            <a:br>
              <a:rPr lang="ru-RU" sz="1800" dirty="0">
                <a:solidFill>
                  <a:schemeClr val="bg1"/>
                </a:solidFill>
                <a:ea typeface="DINCyr-Medium" charset="0"/>
              </a:rPr>
            </a:br>
            <a:r>
              <a:rPr lang="ru-RU" sz="1800" dirty="0">
                <a:solidFill>
                  <a:schemeClr val="bg1"/>
                </a:solidFill>
                <a:ea typeface="DINCyr-Medium" charset="0"/>
              </a:rPr>
              <a:t>за безотказную работу инженерных систем практически любых объектов. Особенно — </a:t>
            </a:r>
            <a:r>
              <a:rPr lang="ru-RU" sz="1800" dirty="0">
                <a:solidFill>
                  <a:srgbClr val="00B8B7"/>
                </a:solidFill>
                <a:ea typeface="DINCyr-Medium" charset="0"/>
              </a:rPr>
              <a:t>объектов критической инфраструктуры</a:t>
            </a:r>
            <a:r>
              <a:rPr lang="ru-RU" sz="1800" dirty="0">
                <a:solidFill>
                  <a:schemeClr val="bg1"/>
                </a:solidFill>
                <a:ea typeface="DINCyr-Medium" charset="0"/>
              </a:rPr>
              <a:t>. </a:t>
            </a:r>
            <a:endParaRPr sz="2100" b="0" i="0" u="none" strike="noStrike" cap="none" dirty="0">
              <a:solidFill>
                <a:srgbClr val="FFC000"/>
              </a:solidFill>
              <a:ea typeface="DINCyr-Medium" charset="0"/>
              <a:sym typeface="Arial"/>
            </a:endParaRPr>
          </a:p>
          <a:p>
            <a:pPr marL="18288" marR="0" lvl="0" indent="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endParaRPr sz="2100" b="0" i="0" u="none" strike="noStrike" cap="none" dirty="0">
              <a:solidFill>
                <a:schemeClr val="accent1"/>
              </a:solidFill>
              <a:ea typeface="DINCyr-Medium" charset="0"/>
              <a:sym typeface="Arial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35022" y="578160"/>
            <a:ext cx="473019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dirty="0">
                <a:solidFill>
                  <a:schemeClr val="accent1"/>
                </a:solidFill>
              </a:rPr>
              <a:t>КОМАНДА</a:t>
            </a:r>
            <a:endParaRPr sz="3200" b="0" i="0" u="none" strike="noStrike" cap="none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82" y="165253"/>
            <a:ext cx="3600000" cy="48493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 descr="C:\Users\VZhirnov\Desktop\_.jpg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468" y="280535"/>
            <a:ext cx="1121903" cy="1080000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14" name="Shape 114"/>
          <p:cNvSpPr txBox="1"/>
          <p:nvPr/>
        </p:nvSpPr>
        <p:spPr>
          <a:xfrm>
            <a:off x="4692075" y="1462762"/>
            <a:ext cx="3499352" cy="36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Анатолий </a:t>
            </a:r>
            <a:r>
              <a:rPr lang="ru-RU" sz="1200" b="1" i="0" u="none" strike="noStrike" cap="none" dirty="0" err="1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Сирик</a:t>
            </a:r>
            <a:r>
              <a:rPr lang="ru-RU" sz="1200" b="1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 </a:t>
            </a:r>
            <a:r>
              <a:rPr lang="ru-RU" sz="1200" b="0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/ </a:t>
            </a:r>
            <a:r>
              <a:rPr lang="ru-RU" sz="1200" b="0" i="1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Заместитель Технического директора</a:t>
            </a:r>
            <a:endParaRPr sz="1200" b="0" i="0" u="none" strike="noStrike" cap="none" dirty="0">
              <a:solidFill>
                <a:srgbClr val="000000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Обладает серьёзным опытом работы инженером по эксплуатации на разнообразных объектах, от гражданских ЦОД до комплексов Минобороны. </a:t>
            </a: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r>
              <a:rPr lang="ru-RU" sz="1200" kern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Специализация —</a:t>
            </a:r>
            <a:r>
              <a:rPr lang="ru-RU" sz="1200" b="0" i="0" u="none" strike="noStrike" kern="1200" cap="none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  <a:sym typeface="Arial"/>
              </a:rPr>
              <a:t> обеспечение отказоустойчивости оборудования, управление строительством объектов со сложной инженерной составляющей.  </a:t>
            </a:r>
          </a:p>
          <a:p>
            <a:pPr lvl="0">
              <a:buSzPts val="1400"/>
            </a:pPr>
            <a:r>
              <a:rPr lang="ru-RU" sz="1200" kern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Работал в ЦОД </a:t>
            </a:r>
            <a:r>
              <a:rPr lang="en-US" sz="1200" kern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Dataspace </a:t>
            </a:r>
            <a:r>
              <a:rPr lang="ru-RU" sz="1200" kern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 строительной компании </a:t>
            </a:r>
            <a:r>
              <a:rPr lang="en-US" sz="1200" kern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BEKSHTA</a:t>
            </a:r>
            <a:r>
              <a:rPr lang="ru-RU" sz="1200" kern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 </a:t>
            </a:r>
            <a:r>
              <a:rPr lang="en-US" sz="1200" kern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GROUP</a:t>
            </a:r>
            <a:endParaRPr lang="en-US" sz="1200" b="0" i="0" u="sng" strike="noStrike" cap="none" dirty="0">
              <a:solidFill>
                <a:schemeClr val="hlink"/>
              </a:solidFill>
              <a:latin typeface="DINCyr-Regular"/>
              <a:ea typeface="DINCyr-Medium" charset="0"/>
              <a:cs typeface="DINCyr-Regular"/>
              <a:sym typeface="Arial"/>
              <a:hlinkClick r:id="rId4"/>
            </a:endParaRPr>
          </a:p>
          <a:p>
            <a:pPr lvl="0">
              <a:buSzPts val="1400"/>
            </a:pPr>
            <a:endParaRPr lang="en-US" sz="1200" u="sng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  <a:hlinkClick r:id="rId4"/>
            </a:endParaRPr>
          </a:p>
          <a:p>
            <a:pPr lvl="0">
              <a:buSzPts val="1400"/>
            </a:pPr>
            <a:endParaRPr lang="ru-RU" sz="1200" b="0" i="0" u="sng" strike="noStrike" cap="none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  <a:sym typeface="Arial"/>
              <a:hlinkClick r:id="rId4"/>
            </a:endParaRPr>
          </a:p>
          <a:p>
            <a:pPr lvl="0">
              <a:buSzPts val="1400"/>
            </a:pPr>
            <a:r>
              <a:rPr lang="ru-RU" sz="1200" b="0" i="0" u="sng" strike="noStrike" cap="none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sym typeface="Arial"/>
                <a:hlinkClick r:id="rId4"/>
              </a:rPr>
              <a:t>&lt; Facebook &gt;</a:t>
            </a:r>
            <a:endParaRPr sz="1200" b="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794090" y="1462762"/>
            <a:ext cx="3600000" cy="351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1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Эндрю </a:t>
            </a:r>
            <a:r>
              <a:rPr lang="ru-RU" sz="1200" b="1" i="0" u="none" strike="noStrike" cap="none" dirty="0" err="1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Хардисти</a:t>
            </a:r>
            <a:r>
              <a:rPr lang="ru-RU" sz="1200" b="1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 </a:t>
            </a:r>
            <a:r>
              <a:rPr lang="ru-RU" sz="1200" b="0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 / </a:t>
            </a:r>
            <a:r>
              <a:rPr lang="ru-RU" sz="1200" b="0" i="1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Технический директор</a:t>
            </a:r>
            <a:br>
              <a:rPr lang="ru-RU" sz="1200" b="0" i="1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</a:br>
            <a:br>
              <a:rPr lang="ru-RU" sz="1200" dirty="0">
                <a:latin typeface="DINCyr-Medium" charset="0"/>
                <a:ea typeface="DINCyr-Medium" charset="0"/>
                <a:cs typeface="DINCyr-Medium" charset="0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Его опыт управления объектами критической инфраструктуры составляет более 20 лет. </a:t>
            </a:r>
            <a:endParaRPr lang="en-US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Эксперт по стандартизации и специалист 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по 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ЦОДам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.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Несколько лет руководил службой эксплуатации ЦОД «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Датаспейс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 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Партнерс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», работал техническим директором в дата-центрах 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Bitfury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 и «Авантаж».</a:t>
            </a:r>
            <a:br>
              <a:rPr lang="ru-RU" sz="1200" b="0" i="0" u="none" strike="noStrike" cap="none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  <a:sym typeface="Arial"/>
              </a:rPr>
            </a:br>
            <a:endParaRPr lang="ru-RU" sz="1200" b="0" i="0" u="none" strike="noStrike" cap="none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 </a:t>
            </a:r>
            <a:r>
              <a:rPr lang="ru-RU" sz="1200" b="0" i="0" u="sng" strike="noStrike" cap="none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sym typeface="Arial"/>
                <a:hlinkClick r:id="rId5"/>
              </a:rPr>
              <a:t>&lt; LinkedIn &gt;</a:t>
            </a:r>
            <a:endParaRPr sz="1200" b="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</p:txBody>
      </p:sp>
      <p:pic>
        <p:nvPicPr>
          <p:cNvPr id="117" name="Shape 117" descr="600.MRK.004-02 Sirik Презентация о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6852" y="266268"/>
            <a:ext cx="1125157" cy="1080000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-1" y="0"/>
            <a:ext cx="9144000" cy="104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2641820" y="5587777"/>
            <a:ext cx="5911870" cy="87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21222B"/>
              </a:solidFill>
              <a:latin typeface="DINCyr-Regular"/>
              <a:ea typeface="Arial"/>
              <a:cs typeface="DINCyr-Regular"/>
              <a:sym typeface="Arial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3382174" y="1411928"/>
            <a:ext cx="2469419" cy="291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400"/>
            </a:pPr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Вадим </a:t>
            </a:r>
            <a:r>
              <a:rPr lang="ru-RU" sz="1200" b="1" dirty="0" err="1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Жирнов</a:t>
            </a:r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</a:t>
            </a:r>
            <a:r>
              <a:rPr lang="ru-RU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/ </a:t>
            </a:r>
            <a:r>
              <a:rPr lang="ru-RU" sz="1200" i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Директор проектов</a:t>
            </a:r>
            <a:endParaRPr lang="en-US" sz="1200" i="1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endParaRPr lang="ru-RU" sz="1200" i="1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Обладает навыками ведения «боевой» эксплуатации объекта  (с повышенными требованиями к надёжности)</a:t>
            </a:r>
            <a:endParaRPr lang="en-US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 внедрения CMMS с целью повышения степени отказоустойчивости систем.</a:t>
            </a:r>
            <a:endParaRPr lang="en-US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ru-RU" sz="1200" b="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>
              <a:buSzPts val="1400"/>
            </a:pPr>
            <a:br>
              <a:rPr lang="ru-RU" sz="1200" b="0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</a:br>
            <a:r>
              <a:rPr lang="ru-RU" sz="1200" b="0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. 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hlinkClick r:id="rId3"/>
              </a:rPr>
              <a:t>&lt; LinkedIn &gt;</a:t>
            </a:r>
            <a:r>
              <a:rPr lang="en-US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9144000" cy="104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hape 114"/>
          <p:cNvSpPr txBox="1"/>
          <p:nvPr/>
        </p:nvSpPr>
        <p:spPr>
          <a:xfrm>
            <a:off x="5965186" y="1411928"/>
            <a:ext cx="3178814" cy="168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Михаил Алексин</a:t>
            </a:r>
            <a:r>
              <a:rPr lang="en-US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 / </a:t>
            </a:r>
            <a:r>
              <a:rPr lang="ru-RU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Инженер-механик</a:t>
            </a:r>
            <a:br>
              <a:rPr lang="ru-RU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</a:br>
            <a:endParaRPr lang="ru-RU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/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дизельных источников бесперебойного</a:t>
            </a:r>
            <a:r>
              <a:rPr lang="en-US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 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питания (ДИБП) и 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дизельно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-генераторных установок (ДГУ). Стаж работы—более 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15 лет. Эксперт по ДВС. </a:t>
            </a:r>
          </a:p>
          <a:p>
            <a:pPr lvl="0"/>
            <a:endParaRPr lang="ru-RU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/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Долгое время занимался преподаванием и научно-исследовательской работой 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в Московской государственной академии водного транспорта</a:t>
            </a:r>
            <a:r>
              <a:rPr lang="ru-RU" sz="1200" i="0" u="none" strike="noStrike" cap="none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  <a:sym typeface="Arial"/>
              </a:rPr>
              <a:t>.</a:t>
            </a:r>
          </a:p>
          <a:p>
            <a:pPr lvl="0"/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Научный сотрудник, капитан речных судов.</a:t>
            </a:r>
            <a:r>
              <a:rPr lang="ru-RU" sz="1200" i="0" u="none" strike="noStrike" cap="none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  <a:sym typeface="Arial"/>
              </a:rPr>
              <a:t>  </a:t>
            </a:r>
          </a:p>
          <a:p>
            <a:pPr lvl="0">
              <a:buSzPts val="1400"/>
            </a:pPr>
            <a:endParaRPr lang="ru-RU" sz="1200" b="0" i="0" u="sng" strike="noStrike" cap="none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lvl="0">
              <a:buSzPts val="1400"/>
            </a:pPr>
            <a:endParaRPr lang="ru-RU" sz="1200" b="0" i="0" u="sng" strike="noStrike" cap="none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lvl="0">
              <a:buSzPts val="1400"/>
            </a:pPr>
            <a:endParaRPr lang="ru-RU" sz="1200" b="0" i="0" u="sng" strike="noStrike" cap="none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>
              <a:buSzPts val="1400"/>
            </a:pPr>
            <a:r>
              <a:rPr lang="ru-RU" sz="1200" b="0" i="0" u="sng" strike="noStrike" cap="none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&lt; 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social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hlinkClick r:id="rId3"/>
              </a:rPr>
              <a:t>&gt;</a:t>
            </a:r>
            <a:r>
              <a:rPr lang="en-US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</a:t>
            </a:r>
          </a:p>
          <a:p>
            <a:pPr lvl="0">
              <a:buSzPts val="1400"/>
            </a:pPr>
            <a:endParaRPr sz="1200" b="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</p:txBody>
      </p:sp>
      <p:sp>
        <p:nvSpPr>
          <p:cNvPr id="12" name="Shape 118"/>
          <p:cNvSpPr txBox="1"/>
          <p:nvPr/>
        </p:nvSpPr>
        <p:spPr>
          <a:xfrm>
            <a:off x="360000" y="1440000"/>
            <a:ext cx="3050716" cy="1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1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Дамир Мустафин </a:t>
            </a:r>
            <a:r>
              <a:rPr lang="ru-RU" sz="1200" b="0" i="0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/ </a:t>
            </a:r>
            <a:r>
              <a:rPr lang="ru-RU" sz="1200" b="0" i="1" u="none" strike="noStrike" cap="none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  <a:sym typeface="Arial"/>
              </a:rPr>
              <a:t>Лидер технических команд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1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Специалист по слаботочным системам, успешно совмещает функции инженера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 технического менеджера. </a:t>
            </a: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Практик в сфере эксплуатации ИТ-инфраструктуры, проведению испытаний систем комплексной пожарной безопасности (КПБ) и системы контроля и управления доступом (СКУД).</a:t>
            </a: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Управлял безаварийной работой 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ЦОДов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 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Вымпелком</a:t>
            </a:r>
            <a:br>
              <a:rPr lang="en-US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br>
              <a:rPr lang="en-US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endParaRPr lang="en-US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>
              <a:buSzPts val="1400"/>
            </a:pPr>
            <a:r>
              <a:rPr lang="ru-RU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&lt; 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social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hlinkClick r:id="rId3"/>
              </a:rPr>
              <a:t>&gt;</a:t>
            </a:r>
            <a:r>
              <a:rPr lang="en-US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7" y="252000"/>
            <a:ext cx="1080000" cy="1080000"/>
          </a:xfrm>
          <a:prstGeom prst="rect">
            <a:avLst/>
          </a:prstGeom>
          <a:ln w="1905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61" y="252000"/>
            <a:ext cx="1080000" cy="1080000"/>
          </a:xfrm>
          <a:prstGeom prst="rect">
            <a:avLst/>
          </a:prstGeom>
          <a:ln w="1905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836" y="252000"/>
            <a:ext cx="1080000" cy="10800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00112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6414333" y="1483356"/>
            <a:ext cx="2435791" cy="168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Григорий </a:t>
            </a:r>
            <a:r>
              <a:rPr lang="ru-RU" sz="1200" b="1" dirty="0" err="1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Ищейкин</a:t>
            </a:r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/ </a:t>
            </a:r>
            <a:r>
              <a:rPr lang="ru-RU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Инженер-электрик, </a:t>
            </a:r>
          </a:p>
          <a:p>
            <a:pPr lvl="0"/>
            <a:endParaRPr lang="ru-RU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/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обладающий опытом работы как в проектировании, так 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 в эксплуатации электрических систем. 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В «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ОМКСервис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» отвечает за составление программ проведения комплексных испытаний электромеханических систем. Образование высшее.</a:t>
            </a:r>
            <a:endParaRPr lang="ru-RU" sz="1200" i="0" u="sng" strike="noStrike" cap="none" dirty="0">
              <a:solidFill>
                <a:schemeClr val="hlink"/>
              </a:solidFill>
              <a:latin typeface="DINCyr-Regular"/>
              <a:ea typeface="DINCyr-Medium" charset="0"/>
              <a:cs typeface="DINCyr-Regular"/>
              <a:sym typeface="Arial"/>
            </a:endParaRPr>
          </a:p>
          <a:p>
            <a:pPr lvl="0">
              <a:buSzPts val="1400"/>
            </a:pPr>
            <a:endParaRPr lang="ru-RU" sz="1200" i="0" u="sng" strike="noStrike" cap="none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>
              <a:buSzPts val="1400"/>
            </a:pPr>
            <a:endParaRPr lang="en-US" sz="1200" u="sng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>
              <a:buSzPts val="1400"/>
            </a:pPr>
            <a:endParaRPr lang="en-US" sz="1200" u="sng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>
              <a:buSzPts val="1400"/>
            </a:pPr>
            <a:r>
              <a:rPr lang="ru-RU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&lt; 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social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hlinkClick r:id="rId3"/>
              </a:rPr>
              <a:t>&gt;</a:t>
            </a:r>
            <a:r>
              <a:rPr lang="en-US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</a:t>
            </a:r>
          </a:p>
          <a:p>
            <a:pPr lvl="0">
              <a:buSzPts val="1400"/>
            </a:pPr>
            <a:endParaRPr lang="ru-RU" sz="1200" u="sng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endParaRPr lang="ru-RU" sz="1200" b="0" i="0" u="sng" strike="noStrike" cap="none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lvl="0">
              <a:buSzPts val="1400"/>
            </a:pPr>
            <a:endParaRPr lang="ru-RU" sz="1200" b="0" i="0" u="sng" strike="noStrike" cap="none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lvl="0">
              <a:buSzPts val="1400"/>
            </a:pPr>
            <a:endParaRPr sz="1200" b="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3196653" y="1483356"/>
            <a:ext cx="3039675" cy="343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400"/>
            </a:pPr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Евгений Дымов </a:t>
            </a:r>
            <a:r>
              <a:rPr lang="ru-RU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/ Инженер со специализацией </a:t>
            </a:r>
            <a:br>
              <a:rPr lang="ru-RU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</a:br>
            <a:endParaRPr lang="ru-RU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в области отопления, вентиляции</a:t>
            </a:r>
            <a:r>
              <a:rPr lang="en-US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 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 кондиционирования (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ОВиК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), водоснабжения </a:t>
            </a:r>
            <a:br>
              <a:rPr lang="en-US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 водоотведения. </a:t>
            </a: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На его счету — десятки успешных проектов 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по проектированию, монтажу и обслуживанию механических систем 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ОВиК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 промышленного 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 гражданского назначения.</a:t>
            </a: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Проектирование, монтаж Норильский Никель и</a:t>
            </a:r>
            <a:r>
              <a:rPr lang="en-US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 x5 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ретейл групп</a:t>
            </a:r>
            <a:endParaRPr lang="en-US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>
              <a:buSzPts val="1400"/>
            </a:pPr>
            <a:r>
              <a:rPr lang="ru-RU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&lt; 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social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hlinkClick r:id="rId3"/>
              </a:rPr>
              <a:t>&gt;</a:t>
            </a:r>
            <a:r>
              <a:rPr lang="en-US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</a:t>
            </a:r>
          </a:p>
          <a:p>
            <a:pPr lvl="0">
              <a:buSzPts val="1400"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2641820" y="5587777"/>
            <a:ext cx="5911870" cy="87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21222B"/>
              </a:solidFill>
              <a:latin typeface="DINCyr-Regular"/>
              <a:ea typeface="Arial"/>
              <a:cs typeface="DINCyr-Regular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9144000" cy="104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18"/>
          <p:cNvSpPr txBox="1"/>
          <p:nvPr/>
        </p:nvSpPr>
        <p:spPr>
          <a:xfrm>
            <a:off x="360001" y="1440000"/>
            <a:ext cx="2508426" cy="1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400"/>
            </a:pPr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Пётр </a:t>
            </a:r>
            <a:r>
              <a:rPr lang="ru-RU" sz="1200" b="1" dirty="0" err="1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Голинченко</a:t>
            </a:r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/ </a:t>
            </a:r>
            <a:r>
              <a:rPr lang="ru-RU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Инженер-электрик, образование — высшее электротехническое. </a:t>
            </a: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Специалист по ремонту, настройке и пусконаладке электрооборудования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в промышленности, в том числе настройке автоматических систем управления электрооборудованием (АСУ).</a:t>
            </a: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Обслуживание</a:t>
            </a:r>
            <a:r>
              <a:rPr lang="ru-RU" sz="1200" i="0" u="none" strike="noStrike" cap="none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  <a:sym typeface="Arial"/>
              </a:rPr>
              <a:t> 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кораблей Черноморского флота ВМФ РФ.</a:t>
            </a:r>
            <a:endParaRPr sz="1200" i="0" u="none" strike="noStrike" cap="none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3" y="273278"/>
            <a:ext cx="1080000" cy="1080000"/>
          </a:xfrm>
          <a:prstGeom prst="rect">
            <a:avLst/>
          </a:prstGeom>
          <a:ln w="1905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62" y="287088"/>
            <a:ext cx="1080000" cy="1080000"/>
          </a:xfrm>
          <a:prstGeom prst="rect">
            <a:avLst/>
          </a:prstGeom>
          <a:ln w="19050"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947C82-ECD2-4370-9668-EF2B274DA0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16" b="-11180"/>
          <a:stretch/>
        </p:blipFill>
        <p:spPr>
          <a:xfrm>
            <a:off x="3302433" y="271086"/>
            <a:ext cx="1013832" cy="12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3390886" y="1436024"/>
            <a:ext cx="2369690" cy="2830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400"/>
            </a:pPr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Андрей Тимонин /</a:t>
            </a:r>
          </a:p>
          <a:p>
            <a:pPr lvl="0">
              <a:buSzPts val="1400"/>
            </a:pPr>
            <a:endParaRPr lang="ru-RU" sz="1200" b="1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Инженер пусконаладочных работ, эксперт по системам кондиционирования промышленного класса VRV 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 вентиляционным установкам. </a:t>
            </a: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Стаж его работы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в этой сфере — более 20 лет.</a:t>
            </a:r>
            <a:endParaRPr lang="en-US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endParaRPr lang="ru-RU" sz="1200" b="0" i="0" u="none" strike="noStrike" cap="none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  <a:sym typeface="Arial"/>
            </a:endParaRPr>
          </a:p>
          <a:p>
            <a:pPr>
              <a:buSzPts val="1400"/>
            </a:pPr>
            <a:endParaRPr lang="ru-RU" sz="1200" b="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>
              <a:buSzPts val="1400"/>
            </a:pPr>
            <a:endParaRPr lang="ru-RU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>
              <a:buSzPts val="1400"/>
            </a:pPr>
            <a:endParaRPr lang="ru-RU" sz="1200" b="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>
              <a:buSzPts val="1400"/>
            </a:pPr>
            <a:endParaRPr lang="ru-RU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>
              <a:buSzPts val="1400"/>
            </a:pP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&lt; social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hlinkClick r:id="rId3"/>
              </a:rPr>
              <a:t>&gt;</a:t>
            </a:r>
            <a:r>
              <a:rPr lang="en-US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 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386371" y="1436023"/>
            <a:ext cx="2427125" cy="275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400"/>
            </a:pPr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Руслан Цвигун / </a:t>
            </a:r>
            <a:r>
              <a:rPr lang="ru-RU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Инженер-механик </a:t>
            </a:r>
            <a:r>
              <a:rPr lang="ru-RU" sz="1200" dirty="0" err="1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ОВиК</a:t>
            </a:r>
            <a:r>
              <a:rPr lang="ru-RU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. </a:t>
            </a: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В «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ОМКСервис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» отвечает</a:t>
            </a:r>
            <a:b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за взаимодействие</a:t>
            </a: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с </a:t>
            </a:r>
            <a:r>
              <a:rPr lang="ru-RU" sz="1200" dirty="0" err="1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вендорами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. </a:t>
            </a: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Прекрасно ориентируется</a:t>
            </a: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в технической документации на иностранных языках, обладает практическими знаниями и навыками в сфере управления техническим производством.</a:t>
            </a:r>
            <a:endParaRPr lang="en-US" sz="1200" u="none" strike="noStrike" cap="none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  <a:sym typeface="Arial"/>
            </a:endParaRPr>
          </a:p>
          <a:p>
            <a:pPr lvl="0">
              <a:buSzPts val="1400"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endParaRPr lang="en-US" sz="120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>
              <a:buSzPts val="1400"/>
            </a:pPr>
            <a:endParaRPr lang="en-US" sz="1200" u="sng" dirty="0">
              <a:solidFill>
                <a:schemeClr val="hlink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>
              <a:buSzPts val="1400"/>
            </a:pPr>
            <a:r>
              <a:rPr lang="ru-RU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&lt; 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social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hlinkClick r:id="rId3"/>
              </a:rPr>
              <a:t>&gt;</a:t>
            </a:r>
            <a:r>
              <a:rPr lang="en-US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</a:t>
            </a:r>
          </a:p>
          <a:p>
            <a:pPr lvl="0">
              <a:buSzPts val="1400"/>
            </a:pPr>
            <a:endParaRPr sz="120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9144000" cy="104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18"/>
          <p:cNvSpPr txBox="1"/>
          <p:nvPr/>
        </p:nvSpPr>
        <p:spPr>
          <a:xfrm>
            <a:off x="360000" y="1440000"/>
            <a:ext cx="2427125" cy="278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400"/>
            </a:pPr>
            <a:r>
              <a:rPr lang="ru-RU" sz="1200" b="1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Ангелина Сидоренко /</a:t>
            </a:r>
          </a:p>
          <a:p>
            <a:pPr lvl="0">
              <a:buSzPts val="1400"/>
            </a:pPr>
            <a:endParaRPr lang="ru-RU" sz="1200" b="1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Профессионал в сфере документооборота, к тому </a:t>
            </a:r>
            <a:br>
              <a:rPr lang="en-US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же имеющий опыт внедрения стандартов ISO 9001 и Ohsas18000 (системы менеджмента</a:t>
            </a:r>
            <a:r>
              <a:rPr lang="en-US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 </a:t>
            </a: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промышленной безопасности</a:t>
            </a:r>
            <a:br>
              <a:rPr lang="en-US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sz="1200" dirty="0">
                <a:solidFill>
                  <a:srgbClr val="21222B"/>
                </a:solidFill>
                <a:latin typeface="DINCyr-Regular"/>
                <a:ea typeface="DINCyr-Medium" charset="0"/>
                <a:cs typeface="DINCyr-Regular"/>
              </a:rPr>
              <a:t>и охраны труда)</a:t>
            </a:r>
            <a:endParaRPr lang="en-US" sz="1200" i="0" u="none" strike="noStrike" cap="none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  <a:sym typeface="Arial"/>
            </a:endParaRPr>
          </a:p>
          <a:p>
            <a:pPr lvl="0">
              <a:buSzPts val="1400"/>
            </a:pPr>
            <a:endParaRPr lang="ru-RU" sz="1200" dirty="0">
              <a:solidFill>
                <a:srgbClr val="21222B"/>
              </a:solidFill>
              <a:latin typeface="DINCyr-Regular"/>
              <a:ea typeface="DINCyr-Medium" charset="0"/>
              <a:cs typeface="DINCyr-Regular"/>
            </a:endParaRPr>
          </a:p>
          <a:p>
            <a:pPr lvl="0">
              <a:buSzPts val="1400"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endParaRPr lang="en-US" sz="120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lvl="0">
              <a:buSzPts val="1400"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 lvl="0">
              <a:buSzPts val="1400"/>
            </a:pPr>
            <a:endParaRPr lang="en-US" sz="120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  <a:p>
            <a:pPr lvl="0">
              <a:buSzPts val="1400"/>
            </a:pPr>
            <a:endParaRPr lang="en-US" sz="1200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</a:endParaRPr>
          </a:p>
          <a:p>
            <a:pPr>
              <a:buSzPts val="1400"/>
            </a:pPr>
            <a:r>
              <a:rPr lang="ru-RU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&lt; 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</a:rPr>
              <a:t>social </a:t>
            </a:r>
            <a:r>
              <a:rPr lang="en-US" sz="1200" u="sng" dirty="0">
                <a:solidFill>
                  <a:schemeClr val="hlink"/>
                </a:solidFill>
                <a:latin typeface="DINCyr-Medium" charset="0"/>
                <a:ea typeface="DINCyr-Medium" charset="0"/>
                <a:cs typeface="DINCyr-Medium" charset="0"/>
                <a:hlinkClick r:id="rId3"/>
              </a:rPr>
              <a:t>&gt;</a:t>
            </a:r>
            <a:r>
              <a:rPr lang="en-US" sz="1200" dirty="0">
                <a:solidFill>
                  <a:srgbClr val="21222B"/>
                </a:solidFill>
                <a:latin typeface="DINCyr-Medium" charset="0"/>
                <a:ea typeface="DINCyr-Medium" charset="0"/>
                <a:cs typeface="DINCyr-Medium" charset="0"/>
              </a:rPr>
              <a:t> </a:t>
            </a:r>
          </a:p>
          <a:p>
            <a:pPr lvl="0">
              <a:buSzPts val="1400"/>
            </a:pPr>
            <a:endParaRPr sz="1200" i="0" u="none" strike="noStrike" cap="none" dirty="0">
              <a:solidFill>
                <a:srgbClr val="21222B"/>
              </a:solidFill>
              <a:latin typeface="DINCyr-Medium" charset="0"/>
              <a:ea typeface="DINCyr-Medium" charset="0"/>
              <a:cs typeface="DINCyr-Medium" charset="0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9" y="244096"/>
            <a:ext cx="1080000" cy="10800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79998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35022" y="1263960"/>
            <a:ext cx="4851378" cy="357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" lvl="0" indent="0">
              <a:lnSpc>
                <a:spcPct val="90000"/>
              </a:lnSpc>
              <a:buNone/>
            </a:pPr>
            <a:r>
              <a:rPr lang="ru-RU" sz="2000" dirty="0">
                <a:solidFill>
                  <a:schemeClr val="bg1"/>
                </a:solidFill>
                <a:ea typeface="DINCyr-Medium" charset="0"/>
              </a:rPr>
              <a:t>Наша команда более 10 лет осуществляет управление процессами эксплуатации объектов критической инфраструктуры. </a:t>
            </a:r>
          </a:p>
          <a:p>
            <a:pPr marL="18288" lvl="0" indent="0">
              <a:lnSpc>
                <a:spcPct val="90000"/>
              </a:lnSpc>
              <a:buNone/>
            </a:pPr>
            <a:r>
              <a:rPr lang="ru-RU" sz="2000" dirty="0">
                <a:solidFill>
                  <a:schemeClr val="bg1"/>
                </a:solidFill>
                <a:ea typeface="DINCyr-Medium" charset="0"/>
              </a:rPr>
              <a:t>Среди наших клиентов крупные банки, центры обработки данных, бизнес-центры, аэропорта, госпитали, образовательные учреждения.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35022" y="578160"/>
            <a:ext cx="473019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dirty="0">
                <a:solidFill>
                  <a:schemeClr val="accent1"/>
                </a:solidFill>
              </a:rPr>
              <a:t>ПРОЕКТЫ</a:t>
            </a:r>
            <a:endParaRPr sz="3200" b="0" i="0" u="none" strike="noStrike" cap="none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39" y="187288"/>
            <a:ext cx="3600000" cy="484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01123" y="1911871"/>
            <a:ext cx="4730192" cy="291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ЗАДАЧИ.  </a:t>
            </a:r>
            <a:r>
              <a:rPr lang="ru-RU" sz="1200" dirty="0">
                <a:ea typeface="DINCyr-Medium" charset="0"/>
              </a:rPr>
              <a:t>Проведение пусконаладочных работ  (ПНР)</a:t>
            </a:r>
            <a:br>
              <a:rPr lang="ru-RU" sz="1200" dirty="0">
                <a:ea typeface="DINCyr-Medium" charset="0"/>
              </a:rPr>
            </a:br>
            <a:r>
              <a:rPr lang="ru-RU" sz="1200" dirty="0">
                <a:ea typeface="DINCyr-Medium" charset="0"/>
              </a:rPr>
              <a:t>и комплексных испытаний (КИ), построение отдела</a:t>
            </a:r>
            <a:r>
              <a:rPr lang="en-US" sz="1200" dirty="0">
                <a:ea typeface="DINCyr-Medium" charset="0"/>
              </a:rPr>
              <a:t> </a:t>
            </a:r>
            <a:r>
              <a:rPr lang="ru-RU" sz="1200" dirty="0">
                <a:ea typeface="DINCyr-Medium" charset="0"/>
              </a:rPr>
              <a:t>эксплуатации, построение системы планово-предупредительных работ (ППР), автоматизация процессов</a:t>
            </a:r>
            <a:r>
              <a:rPr lang="en-US" sz="1200" dirty="0">
                <a:ea typeface="DINCyr-Medium" charset="0"/>
              </a:rPr>
              <a:t> </a:t>
            </a:r>
            <a:r>
              <a:rPr lang="ru-RU" sz="1200" dirty="0">
                <a:ea typeface="DINCyr-Medium" charset="0"/>
              </a:rPr>
              <a:t>обслуживания, получение сертификации UI.</a:t>
            </a:r>
            <a:br>
              <a:rPr lang="ru-RU" sz="1200" dirty="0">
                <a:ea typeface="DINCyr-Medium" charset="0"/>
              </a:rPr>
            </a:br>
            <a:endParaRPr lang="ru-RU" sz="12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РЕАЛИЗАЦИЯ. </a:t>
            </a:r>
            <a:r>
              <a:rPr lang="ru-RU" sz="1200" dirty="0">
                <a:ea typeface="DINCyr-Medium" charset="0"/>
              </a:rPr>
              <a:t>«</a:t>
            </a:r>
            <a:r>
              <a:rPr lang="ru-RU" sz="1200" dirty="0" err="1">
                <a:ea typeface="DINCyr-Medium" charset="0"/>
              </a:rPr>
              <a:t>ОМКСервис</a:t>
            </a:r>
            <a:r>
              <a:rPr lang="ru-RU" sz="1200" dirty="0">
                <a:ea typeface="DINCyr-Medium" charset="0"/>
              </a:rPr>
              <a:t>» успешно провёл ПНР и КИ дата-центра. Наша команда организовала работу отдела эксплуатации, создала систему ППР, помогла сформировать коллектив высококвалифицированных инженеров, автоматизировала процессы обслуживания объекта </a:t>
            </a:r>
            <a:br>
              <a:rPr lang="ru-RU" sz="1200" dirty="0">
                <a:ea typeface="DINCyr-Medium" charset="0"/>
              </a:rPr>
            </a:br>
            <a:r>
              <a:rPr lang="ru-RU" sz="1200" dirty="0">
                <a:ea typeface="DINCyr-Medium" charset="0"/>
              </a:rPr>
              <a:t>с помощью системы </a:t>
            </a:r>
            <a:r>
              <a:rPr lang="en-US" sz="1200" dirty="0" err="1">
                <a:solidFill>
                  <a:srgbClr val="00B8B7"/>
                </a:solidFill>
                <a:ea typeface="DINCyr-Medium" charset="0"/>
              </a:rPr>
              <a:t>WebTMA</a:t>
            </a:r>
            <a:r>
              <a:rPr lang="en-US" sz="1200" dirty="0">
                <a:ea typeface="DINCyr-Medium" charset="0"/>
              </a:rPr>
              <a:t>.</a:t>
            </a:r>
            <a:r>
              <a:rPr lang="ru-RU" sz="1200" dirty="0">
                <a:ea typeface="DINCyr-Medium" charset="0"/>
              </a:rPr>
              <a:t> В результате ЦОД первый </a:t>
            </a:r>
            <a:br>
              <a:rPr lang="ru-RU" sz="1200" dirty="0">
                <a:ea typeface="DINCyr-Medium" charset="0"/>
              </a:rPr>
            </a:br>
            <a:r>
              <a:rPr lang="ru-RU" sz="1200" dirty="0">
                <a:ea typeface="DINCyr-Medium" charset="0"/>
              </a:rPr>
              <a:t>в Восточной Европе получил престижный сертификат </a:t>
            </a:r>
            <a:r>
              <a:rPr lang="en-US" sz="1200" dirty="0">
                <a:ea typeface="DINCyr-Medium" charset="0"/>
              </a:rPr>
              <a:t>UI OS.</a:t>
            </a:r>
            <a:endParaRPr lang="ru-RU" sz="1200" dirty="0">
              <a:ea typeface="DINCyr-Medium" charset="0"/>
            </a:endParaRPr>
          </a:p>
          <a:p>
            <a:pPr marL="148590" indent="0">
              <a:buNone/>
            </a:pPr>
            <a:br>
              <a:rPr lang="ru-RU" sz="1200" dirty="0">
                <a:ea typeface="DINCyr-Medium" charset="0"/>
              </a:rPr>
            </a:b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ДЛЯ СВЯЗИ</a:t>
            </a:r>
            <a:r>
              <a:rPr lang="ru-RU" sz="1200" dirty="0">
                <a:ea typeface="DINCyr-Medium" charset="0"/>
              </a:rPr>
              <a:t>: Сергей Рассказов, генеральный директор</a:t>
            </a:r>
            <a:endParaRPr lang="en-US" sz="1200" dirty="0">
              <a:ea typeface="DINCyr-Medium" charset="0"/>
            </a:endParaRPr>
          </a:p>
          <a:p>
            <a:pPr marL="148590" indent="0">
              <a:buNone/>
            </a:pPr>
            <a:endParaRPr lang="en-US" sz="1200" dirty="0">
              <a:ea typeface="DINCyr-Medium" charset="0"/>
            </a:endParaRPr>
          </a:p>
          <a:p>
            <a:pPr marL="148590" indent="0">
              <a:buNone/>
            </a:pPr>
            <a:endParaRPr lang="en-US" sz="1200" dirty="0">
              <a:ea typeface="DINCyr-Medium" charset="0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704813" y="282381"/>
            <a:ext cx="4421720" cy="49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sz="2400" dirty="0">
                <a:solidFill>
                  <a:srgbClr val="00B8B7"/>
                </a:solidFill>
              </a:rPr>
              <a:t>ЦОД </a:t>
            </a:r>
            <a:r>
              <a:rPr lang="en-US" sz="2400" dirty="0" err="1">
                <a:solidFill>
                  <a:srgbClr val="00B8B7"/>
                </a:solidFill>
              </a:rPr>
              <a:t>DataSpace</a:t>
            </a:r>
            <a:endParaRPr sz="2400" b="0" i="0" u="none" strike="noStrike" cap="none" dirty="0">
              <a:solidFill>
                <a:srgbClr val="00B8B7"/>
              </a:solidFill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725" y="4522944"/>
            <a:ext cx="248248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FFC000"/>
                </a:solidFill>
                <a:latin typeface="DINCyr-Medium" charset="0"/>
                <a:ea typeface="DINCyr-Medium" charset="0"/>
                <a:cs typeface="DINCyr-Medium" charset="0"/>
              </a:rPr>
              <a:t>201</a:t>
            </a:r>
            <a:r>
              <a:rPr lang="en-US" sz="4400" b="1" dirty="0">
                <a:solidFill>
                  <a:srgbClr val="FFC000"/>
                </a:solidFill>
                <a:latin typeface="DINCyr-Medium" charset="0"/>
                <a:ea typeface="DINCyr-Medium" charset="0"/>
                <a:cs typeface="DINCyr-Medium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8401" y="4551480"/>
            <a:ext cx="3228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/>
              </a:rPr>
              <a:t>www.dataspace.ru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705" y="754322"/>
            <a:ext cx="4331719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Дата-центр премиум-класса. 9,5 МВт установленной мощности, 1152 стойко-места. Сертификат </a:t>
            </a:r>
            <a:r>
              <a:rPr lang="en-US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UI Tier</a:t>
            </a: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 3 </a:t>
            </a:r>
            <a:r>
              <a:rPr lang="en-US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OS GOLD</a:t>
            </a: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. Среди  крупнейших клиентов — «</a:t>
            </a:r>
            <a:r>
              <a:rPr lang="ru-RU" i="1" dirty="0" err="1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Авито</a:t>
            </a: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», Московская</a:t>
            </a:r>
            <a:r>
              <a:rPr lang="en-US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 </a:t>
            </a: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биржа, банк «Тинькофф» и др.</a:t>
            </a:r>
            <a:endParaRPr lang="en-US" i="1" dirty="0">
              <a:solidFill>
                <a:srgbClr val="FFC000"/>
              </a:solidFill>
              <a:latin typeface="DINCyr-Regular"/>
              <a:ea typeface="DINCyr-Medium" charset="0"/>
              <a:cs typeface="DINCyr-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28" y="236393"/>
            <a:ext cx="3225600" cy="20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535" y="2445744"/>
            <a:ext cx="3240000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8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01123" y="1512374"/>
            <a:ext cx="5235520" cy="363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48590" indent="0" algn="ctr">
              <a:buNone/>
            </a:pPr>
            <a:endParaRPr lang="ru-RU" sz="1200" i="1" dirty="0">
              <a:solidFill>
                <a:srgbClr val="FFC000"/>
              </a:solidFill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ЗАДАЧИ.</a:t>
            </a:r>
            <a:r>
              <a:rPr lang="ru-RU" sz="1200" dirty="0">
                <a:ea typeface="DINCyr-Medium" charset="0"/>
              </a:rPr>
              <a:t> 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2014 — автоматизация процессов эксплуатации, повышение прозрачности системы работы отдела эксплуатации, получение UI.</a:t>
            </a:r>
            <a:br>
              <a:rPr lang="ru-RU" sz="1200" dirty="0">
                <a:solidFill>
                  <a:schemeClr val="bg1"/>
                </a:solidFill>
                <a:ea typeface="DINCyr-Medium" charset="0"/>
              </a:rPr>
            </a:br>
            <a:br>
              <a:rPr lang="ru-RU" sz="1200" dirty="0">
                <a:solidFill>
                  <a:schemeClr val="bg1"/>
                </a:solidFill>
                <a:ea typeface="DINCyr-Medium" charset="0"/>
              </a:rPr>
            </a:b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2018: Получение повторной сертификации UI.</a:t>
            </a:r>
            <a:br>
              <a:rPr lang="ru-RU" sz="1200" dirty="0">
                <a:solidFill>
                  <a:schemeClr val="bg1"/>
                </a:solidFill>
                <a:ea typeface="DINCyr-Medium" charset="0"/>
              </a:rPr>
            </a:br>
            <a:endParaRPr lang="ru-RU" sz="1200" dirty="0">
              <a:solidFill>
                <a:schemeClr val="bg1"/>
              </a:solidFill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РЕАЛИЗАЦИЯ. </a:t>
            </a:r>
            <a:r>
              <a:rPr lang="ru-RU" sz="1200" dirty="0">
                <a:solidFill>
                  <a:schemeClr val="bg1"/>
                </a:solidFill>
                <a:ea typeface="DINCyr-Medium" charset="0"/>
              </a:rPr>
              <a:t>2014 — «</a:t>
            </a:r>
            <a:r>
              <a:rPr lang="ru-RU" sz="1200" dirty="0" err="1">
                <a:solidFill>
                  <a:schemeClr val="bg1"/>
                </a:solidFill>
                <a:ea typeface="DINCyr-Medium" charset="0"/>
              </a:rPr>
              <a:t>ОМКСервис</a:t>
            </a:r>
            <a:r>
              <a:rPr lang="ru-RU" sz="1200" dirty="0">
                <a:ea typeface="DINCyr-Medium" charset="0"/>
              </a:rPr>
              <a:t>» автоматизировал процессы эксплуатации дата-центра, в результате чего для ЦОД удалось получить сертификат </a:t>
            </a:r>
            <a:r>
              <a:rPr lang="en-US" sz="1200" dirty="0">
                <a:ea typeface="DINCyr-Medium" charset="0"/>
              </a:rPr>
              <a:t>Uptime Institute. </a:t>
            </a:r>
            <a:br>
              <a:rPr lang="ru-RU" sz="1200" dirty="0">
                <a:ea typeface="DINCyr-Medium" charset="0"/>
              </a:rPr>
            </a:br>
            <a:endParaRPr lang="en-US" sz="12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ea typeface="DINCyr-Medium" charset="0"/>
              </a:rPr>
              <a:t>2018: продление сертификата. Для этого «</a:t>
            </a:r>
            <a:r>
              <a:rPr lang="ru-RU" sz="1200" dirty="0" err="1">
                <a:ea typeface="DINCyr-Medium" charset="0"/>
              </a:rPr>
              <a:t>ОМКСервис</a:t>
            </a:r>
            <a:r>
              <a:rPr lang="ru-RU" sz="1200" dirty="0">
                <a:ea typeface="DINCyr-Medium" charset="0"/>
              </a:rPr>
              <a:t>» провёл пре-аудит центра и рекомендовал комплекс мер для прохождения сертификации. </a:t>
            </a:r>
            <a:br>
              <a:rPr lang="ru-RU" sz="1200" dirty="0">
                <a:ea typeface="DINCyr-Medium" charset="0"/>
              </a:rPr>
            </a:br>
            <a:endParaRPr lang="en-US" sz="1200" dirty="0">
              <a:ea typeface="DINCyr-Medium" charset="0"/>
            </a:endParaRPr>
          </a:p>
          <a:p>
            <a:pPr marL="148590" indent="0">
              <a:buNone/>
            </a:pP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ДЛЯ</a:t>
            </a:r>
            <a:r>
              <a:rPr lang="en-US" sz="1200" dirty="0">
                <a:solidFill>
                  <a:srgbClr val="00B8B7"/>
                </a:solidFill>
                <a:ea typeface="DINCyr-Medium" charset="0"/>
              </a:rPr>
              <a:t> </a:t>
            </a:r>
            <a:r>
              <a:rPr lang="ru-RU" sz="1200" dirty="0">
                <a:solidFill>
                  <a:srgbClr val="00B8B7"/>
                </a:solidFill>
                <a:ea typeface="DINCyr-Medium" charset="0"/>
              </a:rPr>
              <a:t>СВЯЗИ:</a:t>
            </a:r>
            <a:r>
              <a:rPr lang="ru-RU" sz="1200" dirty="0">
                <a:ea typeface="DINCyr-Medium" charset="0"/>
              </a:rPr>
              <a:t> Павел Горюнов — </a:t>
            </a:r>
            <a:br>
              <a:rPr lang="en-US" sz="1200" dirty="0">
                <a:ea typeface="DINCyr-Medium" charset="0"/>
              </a:rPr>
            </a:br>
            <a:r>
              <a:rPr lang="ru-RU" sz="1200" dirty="0">
                <a:ea typeface="DINCyr-Medium" charset="0"/>
              </a:rPr>
              <a:t>технический директор сети ЦОД КРОК</a:t>
            </a:r>
            <a:endParaRPr lang="en-US" sz="1200" dirty="0"/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744677" y="300890"/>
            <a:ext cx="4345116" cy="73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ru-RU" sz="2400" dirty="0">
                <a:solidFill>
                  <a:srgbClr val="00B8B7"/>
                </a:solidFill>
              </a:rPr>
              <a:t>ЦОД «Компрессор»</a:t>
            </a:r>
            <a:endParaRPr sz="2400" b="0" i="0" u="none" strike="noStrike" cap="none" dirty="0">
              <a:solidFill>
                <a:srgbClr val="00B8B7"/>
              </a:solidFill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9800" y="4519800"/>
            <a:ext cx="285699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FFC000"/>
                </a:solidFill>
                <a:latin typeface="DINCyr-Medium" charset="0"/>
                <a:ea typeface="DINCyr-Medium" charset="0"/>
                <a:cs typeface="DINCyr-Medium" charset="0"/>
              </a:rPr>
              <a:t>2014-2018</a:t>
            </a:r>
            <a:endParaRPr lang="en-US" sz="4400" b="1" dirty="0">
              <a:solidFill>
                <a:srgbClr val="FFC000"/>
              </a:solidFill>
              <a:latin typeface="DINCyr-Medium" charset="0"/>
              <a:ea typeface="DINCyr-Medium" charset="0"/>
              <a:cs typeface="DINCyr-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0911" y="4523051"/>
            <a:ext cx="327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00B8B7"/>
                </a:solidFill>
                <a:hlinkClick r:id="rId3"/>
              </a:rPr>
              <a:t>www.croc.ru</a:t>
            </a:r>
            <a:endParaRPr lang="en-US" b="1" dirty="0">
              <a:solidFill>
                <a:srgbClr val="00B8B7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2050" y="689211"/>
            <a:ext cx="5171676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Единственный в РФ коммерческий облачный ЦОД,  </a:t>
            </a:r>
            <a:br>
              <a:rPr lang="en-US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</a:b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сертифицированный по </a:t>
            </a:r>
            <a:r>
              <a:rPr lang="en-US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Tier III</a:t>
            </a: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 </a:t>
            </a:r>
            <a:r>
              <a:rPr lang="en-US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OS. 8</a:t>
            </a: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 МВт установленной мощности, </a:t>
            </a:r>
            <a:r>
              <a:rPr lang="en-US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800 </a:t>
            </a: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стойко-мест. Крупнейшие клиенты:  «</a:t>
            </a:r>
            <a:r>
              <a:rPr lang="ru-RU" i="1" dirty="0" err="1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М.Видео</a:t>
            </a: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», «Эльдорадо», </a:t>
            </a:r>
            <a:r>
              <a:rPr lang="ru-RU" i="1" dirty="0" err="1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РосЕвроБанк</a:t>
            </a:r>
            <a:r>
              <a:rPr lang="ru-RU" i="1" dirty="0">
                <a:solidFill>
                  <a:srgbClr val="FFC000"/>
                </a:solidFill>
                <a:latin typeface="DINCyr-Regular"/>
                <a:ea typeface="DINCyr-Medium" charset="0"/>
                <a:cs typeface="DINCyr-Regular"/>
              </a:rPr>
              <a:t>, «Третий Рим» и др.</a:t>
            </a:r>
          </a:p>
          <a:p>
            <a:endParaRPr lang="en-US" i="1" dirty="0">
              <a:latin typeface="DINCyr-Regular"/>
              <a:cs typeface="DINCyr-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01" y="298995"/>
            <a:ext cx="3083434" cy="1858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51" y="2370073"/>
            <a:ext cx="3084184" cy="20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37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по умолчанию">
  <a:themeElements>
    <a:clrScheme name="Другое 5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FFC800"/>
      </a:accent1>
      <a:accent2>
        <a:srgbClr val="438086"/>
      </a:accent2>
      <a:accent3>
        <a:srgbClr val="800080"/>
      </a:accent3>
      <a:accent4>
        <a:srgbClr val="FF0000"/>
      </a:accent4>
      <a:accent5>
        <a:srgbClr val="FF8000"/>
      </a:accent5>
      <a:accent6>
        <a:srgbClr val="5C92B5"/>
      </a:accent6>
      <a:hlink>
        <a:srgbClr val="2CC2CB"/>
      </a:hlink>
      <a:folHlink>
        <a:srgbClr val="0070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771</Words>
  <Application>Microsoft Office PowerPoint</Application>
  <PresentationFormat>Экран (16:9)</PresentationFormat>
  <Paragraphs>165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DINCyr-Bold</vt:lpstr>
      <vt:lpstr>DINCyr-Light</vt:lpstr>
      <vt:lpstr>DINCyr-Medium</vt:lpstr>
      <vt:lpstr>DINCyr-Regular</vt:lpstr>
      <vt:lpstr>Noto Sans Symbols</vt:lpstr>
      <vt:lpstr>Ubuntu</vt:lpstr>
      <vt:lpstr>Тема по умолчанию</vt:lpstr>
      <vt:lpstr>ОМКсервис</vt:lpstr>
      <vt:lpstr>КОМАНДА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ПРОЕКТЫ</vt:lpstr>
      <vt:lpstr>ЦОД DataSpace</vt:lpstr>
      <vt:lpstr>ЦОД «Компрессор»</vt:lpstr>
      <vt:lpstr>ЦОД CLoudDC </vt:lpstr>
      <vt:lpstr>МегаЦОД-2 «Сколково» Сбербанка</vt:lpstr>
      <vt:lpstr>МегаЦОД-1 «Южный порт»  и МегаЦОД-2 «Сколково»  Сбербанка</vt:lpstr>
      <vt:lpstr>Презентация PowerPoint</vt:lpstr>
      <vt:lpstr>Будем рады рассказать Вам о преимуществах сотрудничества с «ОМКСервис»!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ОМКсервис</dc:title>
  <dc:creator>Вадим Жирнов</dc:creator>
  <cp:lastModifiedBy>Вадим Жирнов</cp:lastModifiedBy>
  <cp:revision>80</cp:revision>
  <dcterms:modified xsi:type="dcterms:W3CDTF">2018-08-03T08:13:33Z</dcterms:modified>
</cp:coreProperties>
</file>